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75" r:id="rId5"/>
    <p:sldId id="261" r:id="rId6"/>
    <p:sldId id="258" r:id="rId7"/>
    <p:sldId id="276" r:id="rId8"/>
    <p:sldId id="259" r:id="rId9"/>
    <p:sldId id="278" r:id="rId10"/>
    <p:sldId id="279" r:id="rId11"/>
    <p:sldId id="280" r:id="rId12"/>
    <p:sldId id="282" r:id="rId13"/>
    <p:sldId id="281" r:id="rId14"/>
    <p:sldId id="284" r:id="rId15"/>
    <p:sldId id="285" r:id="rId16"/>
    <p:sldId id="286" r:id="rId17"/>
    <p:sldId id="287" r:id="rId18"/>
    <p:sldId id="288" r:id="rId19"/>
    <p:sldId id="289" r:id="rId20"/>
    <p:sldId id="291" r:id="rId21"/>
    <p:sldId id="292" r:id="rId22"/>
    <p:sldId id="277" r:id="rId23"/>
    <p:sldId id="265" r:id="rId24"/>
    <p:sldId id="271" r:id="rId25"/>
    <p:sldId id="272" r:id="rId26"/>
    <p:sldId id="273" r:id="rId27"/>
    <p:sldId id="274" r:id="rId28"/>
    <p:sldId id="266" r:id="rId29"/>
    <p:sldId id="267" r:id="rId30"/>
    <p:sldId id="26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3" d="100"/>
          <a:sy n="63" d="100"/>
        </p:scale>
        <p:origin x="-102" y="-6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diagrams/_rels/data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8.jpeg"/></Relationships>
</file>

<file path=ppt/diagrams/_rels/data4.xml.rels><?xml version="1.0" encoding="UTF-8" standalone="yes"?>
<Relationships xmlns="http://schemas.openxmlformats.org/package/2006/relationships"><Relationship Id="rId1" Type="http://schemas.openxmlformats.org/officeDocument/2006/relationships/image" Target="../media/image14.jpeg"/></Relationships>
</file>

<file path=ppt/diagrams/_rels/data5.xml.rels><?xml version="1.0" encoding="UTF-8" standalone="yes"?>
<Relationships xmlns="http://schemas.openxmlformats.org/package/2006/relationships"><Relationship Id="rId3" Type="http://schemas.openxmlformats.org/officeDocument/2006/relationships/hyperlink" Target="http://en.wikipedia.org/wiki/Phosphorite" TargetMode="External"/><Relationship Id="rId2" Type="http://schemas.openxmlformats.org/officeDocument/2006/relationships/hyperlink" Target="http://en.wikipedia.org/wiki/Phosphate_mineral" TargetMode="External"/><Relationship Id="rId1" Type="http://schemas.openxmlformats.org/officeDocument/2006/relationships/hyperlink" Target="http://en.wikipedia.org/wiki/Phosphorus" TargetMode="External"/><Relationship Id="rId4" Type="http://schemas.openxmlformats.org/officeDocument/2006/relationships/hyperlink" Target="http://en.wikipedia.org/wiki/Bone_Valley" TargetMode="External"/></Relationships>
</file>

<file path=ppt/diagrams/_rels/data6.xml.rels><?xml version="1.0" encoding="UTF-8" standalone="yes"?>
<Relationships xmlns="http://schemas.openxmlformats.org/package/2006/relationships"><Relationship Id="rId8" Type="http://schemas.openxmlformats.org/officeDocument/2006/relationships/hyperlink" Target="http://en.wikipedia.org/wiki/Senegal" TargetMode="External"/><Relationship Id="rId13" Type="http://schemas.openxmlformats.org/officeDocument/2006/relationships/hyperlink" Target="http://en.wikipedia.org/wiki/Saudi_Arabia" TargetMode="External"/><Relationship Id="rId18" Type="http://schemas.openxmlformats.org/officeDocument/2006/relationships/hyperlink" Target="http://en.wikipedia.org/wiki/Makatea" TargetMode="External"/><Relationship Id="rId3" Type="http://schemas.openxmlformats.org/officeDocument/2006/relationships/hyperlink" Target="http://en.wikipedia.org/wiki/Idaho" TargetMode="External"/><Relationship Id="rId7" Type="http://schemas.openxmlformats.org/officeDocument/2006/relationships/hyperlink" Target="http://en.wikipedia.org/wiki/Youssoufia" TargetMode="External"/><Relationship Id="rId12" Type="http://schemas.openxmlformats.org/officeDocument/2006/relationships/hyperlink" Target="http://en.wikipedia.org/wiki/Israel" TargetMode="External"/><Relationship Id="rId17" Type="http://schemas.openxmlformats.org/officeDocument/2006/relationships/hyperlink" Target="http://en.wikipedia.org/wiki/Australia" TargetMode="External"/><Relationship Id="rId2" Type="http://schemas.openxmlformats.org/officeDocument/2006/relationships/hyperlink" Target="http://en.wikipedia.org/wiki/Florida" TargetMode="External"/><Relationship Id="rId16" Type="http://schemas.openxmlformats.org/officeDocument/2006/relationships/hyperlink" Target="http://en.wikipedia.org/wiki/Akashat" TargetMode="External"/><Relationship Id="rId20" Type="http://schemas.openxmlformats.org/officeDocument/2006/relationships/hyperlink" Target="http://en.wikipedia.org/wiki/Ocean_Island" TargetMode="External"/><Relationship Id="rId1" Type="http://schemas.openxmlformats.org/officeDocument/2006/relationships/hyperlink" Target="http://en.wikipedia.org/wiki/North_Carolina" TargetMode="External"/><Relationship Id="rId6" Type="http://schemas.openxmlformats.org/officeDocument/2006/relationships/hyperlink" Target="http://en.wikipedia.org/wiki/Khouribga" TargetMode="External"/><Relationship Id="rId11" Type="http://schemas.openxmlformats.org/officeDocument/2006/relationships/hyperlink" Target="http://en.wikipedia.org/wiki/Western_Sahara" TargetMode="External"/><Relationship Id="rId5" Type="http://schemas.openxmlformats.org/officeDocument/2006/relationships/hyperlink" Target="http://en.wikipedia.org/wiki/Morocco" TargetMode="External"/><Relationship Id="rId15" Type="http://schemas.openxmlformats.org/officeDocument/2006/relationships/hyperlink" Target="http://en.wikipedia.org/wiki/Iraq" TargetMode="External"/><Relationship Id="rId10" Type="http://schemas.openxmlformats.org/officeDocument/2006/relationships/hyperlink" Target="http://en.wikipedia.org/wiki/Tunisia" TargetMode="External"/><Relationship Id="rId19" Type="http://schemas.openxmlformats.org/officeDocument/2006/relationships/hyperlink" Target="http://en.wikipedia.org/wiki/Nauru" TargetMode="External"/><Relationship Id="rId4" Type="http://schemas.openxmlformats.org/officeDocument/2006/relationships/hyperlink" Target="http://en.wikipedia.org/wiki/Tennessee" TargetMode="External"/><Relationship Id="rId9" Type="http://schemas.openxmlformats.org/officeDocument/2006/relationships/hyperlink" Target="http://en.wikipedia.org/wiki/Togo" TargetMode="External"/><Relationship Id="rId14" Type="http://schemas.openxmlformats.org/officeDocument/2006/relationships/hyperlink" Target="http://en.wikipedia.org/wiki/Jordan"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0F5952-0476-47B9-B415-2DFFEEAD850D}" type="doc">
      <dgm:prSet loTypeId="urn:microsoft.com/office/officeart/2005/8/layout/vList5" loCatId="list" qsTypeId="urn:microsoft.com/office/officeart/2005/8/quickstyle/3d2" qsCatId="3D" csTypeId="urn:microsoft.com/office/officeart/2005/8/colors/colorful2" csCatId="colorful" phldr="1"/>
      <dgm:spPr/>
      <dgm:t>
        <a:bodyPr/>
        <a:lstStyle/>
        <a:p>
          <a:endParaRPr lang="en-US"/>
        </a:p>
      </dgm:t>
    </dgm:pt>
    <dgm:pt modelId="{954B9FBF-EC3F-4EBA-93D2-F89AF340C59F}">
      <dgm:prSet phldrT="[Text]" custT="1"/>
      <dgm:spPr>
        <a:gradFill rotWithShape="0">
          <a:gsLst>
            <a:gs pos="80000">
              <a:schemeClr val="accent2">
                <a:hueOff val="0"/>
                <a:satOff val="0"/>
                <a:lumOff val="0"/>
                <a:shade val="93000"/>
                <a:satMod val="130000"/>
                <a:alpha val="50000"/>
              </a:schemeClr>
            </a:gs>
            <a:gs pos="100000">
              <a:schemeClr val="accent2">
                <a:hueOff val="0"/>
                <a:satOff val="0"/>
                <a:lumOff val="0"/>
                <a:alphaOff val="0"/>
                <a:shade val="94000"/>
                <a:satMod val="135000"/>
              </a:schemeClr>
            </a:gs>
          </a:gsLst>
        </a:gradFill>
      </dgm:spPr>
      <dgm:t>
        <a:bodyPr/>
        <a:lstStyle/>
        <a:p>
          <a:r>
            <a:rPr lang="en-PH" sz="4400" dirty="0" smtClean="0"/>
            <a:t>Manganese Mining</a:t>
          </a:r>
          <a:endParaRPr lang="en-US" sz="4400" dirty="0"/>
        </a:p>
      </dgm:t>
    </dgm:pt>
    <dgm:pt modelId="{C4700488-17AC-494F-8C37-74EE73BC58F0}" type="parTrans" cxnId="{2E315D80-784C-4784-BA31-94A0C068AB8B}">
      <dgm:prSet/>
      <dgm:spPr/>
      <dgm:t>
        <a:bodyPr/>
        <a:lstStyle/>
        <a:p>
          <a:endParaRPr lang="en-US"/>
        </a:p>
      </dgm:t>
    </dgm:pt>
    <dgm:pt modelId="{69EDC61F-7C4F-4304-8BCA-76E95AF726C5}" type="sibTrans" cxnId="{2E315D80-784C-4784-BA31-94A0C068AB8B}">
      <dgm:prSet/>
      <dgm:spPr/>
      <dgm:t>
        <a:bodyPr/>
        <a:lstStyle/>
        <a:p>
          <a:endParaRPr lang="en-US"/>
        </a:p>
      </dgm:t>
    </dgm:pt>
    <dgm:pt modelId="{E0F41283-1314-4E11-9687-FEA216BBBC01}">
      <dgm:prSet phldrT="[Text]"/>
      <dgm:spPr>
        <a:solidFill>
          <a:schemeClr val="accent2">
            <a:tint val="40000"/>
            <a:hueOff val="0"/>
            <a:satOff val="0"/>
            <a:lumOff val="0"/>
            <a:alpha val="50000"/>
          </a:schemeClr>
        </a:solidFill>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PH" dirty="0" smtClean="0"/>
            <a:t>Proposed by </a:t>
          </a:r>
          <a:r>
            <a:rPr lang="en-PH"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Company A </a:t>
          </a:r>
          <a:endParaRPr lang="en-US"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dgm:t>
    </dgm:pt>
    <dgm:pt modelId="{460C8932-B435-4F9A-8E7A-ACD63571D80A}" type="parTrans" cxnId="{4F6C55FA-4358-4DBD-8B34-5E121EF0EA59}">
      <dgm:prSet/>
      <dgm:spPr/>
      <dgm:t>
        <a:bodyPr/>
        <a:lstStyle/>
        <a:p>
          <a:endParaRPr lang="en-US"/>
        </a:p>
      </dgm:t>
    </dgm:pt>
    <dgm:pt modelId="{AE58A058-54FC-4C77-82D1-27B2708E00FB}" type="sibTrans" cxnId="{4F6C55FA-4358-4DBD-8B34-5E121EF0EA59}">
      <dgm:prSet/>
      <dgm:spPr/>
      <dgm:t>
        <a:bodyPr/>
        <a:lstStyle/>
        <a:p>
          <a:endParaRPr lang="en-US"/>
        </a:p>
      </dgm:t>
    </dgm:pt>
    <dgm:pt modelId="{7A20E900-2EEE-43D6-A331-0126FC37F72A}">
      <dgm:prSet phldrT="[Text]" custT="1"/>
      <dgm:spPr>
        <a:gradFill rotWithShape="0">
          <a:gsLst>
            <a:gs pos="80000">
              <a:schemeClr val="accent2">
                <a:hueOff val="2340759"/>
                <a:satOff val="-2919"/>
                <a:lumOff val="686"/>
                <a:shade val="93000"/>
                <a:satMod val="130000"/>
                <a:alpha val="50000"/>
              </a:schemeClr>
            </a:gs>
            <a:gs pos="100000">
              <a:schemeClr val="accent2">
                <a:hueOff val="2340759"/>
                <a:satOff val="-2919"/>
                <a:lumOff val="686"/>
                <a:alphaOff val="0"/>
                <a:shade val="94000"/>
                <a:satMod val="135000"/>
              </a:schemeClr>
            </a:gs>
          </a:gsLst>
        </a:gradFill>
      </dgm:spPr>
      <dgm:t>
        <a:bodyPr/>
        <a:lstStyle/>
        <a:p>
          <a:r>
            <a:rPr lang="en-PH" sz="4400" dirty="0" smtClean="0"/>
            <a:t>Phosphate Mining</a:t>
          </a:r>
          <a:endParaRPr lang="en-US" sz="4400" dirty="0"/>
        </a:p>
      </dgm:t>
    </dgm:pt>
    <dgm:pt modelId="{D2BE044B-F8E2-45BC-AF31-D15C96F3070A}" type="parTrans" cxnId="{7688858F-0F5D-46CD-B958-5EB91A20108F}">
      <dgm:prSet/>
      <dgm:spPr/>
      <dgm:t>
        <a:bodyPr/>
        <a:lstStyle/>
        <a:p>
          <a:endParaRPr lang="en-US"/>
        </a:p>
      </dgm:t>
    </dgm:pt>
    <dgm:pt modelId="{A12E403B-1FF2-4F91-A6EB-2D9E5C54194F}" type="sibTrans" cxnId="{7688858F-0F5D-46CD-B958-5EB91A20108F}">
      <dgm:prSet/>
      <dgm:spPr/>
      <dgm:t>
        <a:bodyPr/>
        <a:lstStyle/>
        <a:p>
          <a:endParaRPr lang="en-US"/>
        </a:p>
      </dgm:t>
    </dgm:pt>
    <dgm:pt modelId="{6E1D7F40-D00C-4B0A-84D2-E71786138110}">
      <dgm:prSet phldrT="[Text]"/>
      <dgm:spPr>
        <a:solidFill>
          <a:schemeClr val="accent2">
            <a:tint val="40000"/>
            <a:hueOff val="2512910"/>
            <a:satOff val="-2189"/>
            <a:lumOff val="-3"/>
            <a:alpha val="50000"/>
          </a:schemeClr>
        </a:solidFill>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PH" dirty="0" smtClean="0"/>
            <a:t>Recommended by </a:t>
          </a:r>
          <a:r>
            <a:rPr lang="en-PH"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Company B</a:t>
          </a:r>
          <a:endParaRPr lang="en-US" dirty="0"/>
        </a:p>
      </dgm:t>
    </dgm:pt>
    <dgm:pt modelId="{E7071A22-5208-4964-8FAF-B211E4F9F63A}" type="parTrans" cxnId="{856094A6-43D1-4D07-930E-234465C31C1E}">
      <dgm:prSet/>
      <dgm:spPr/>
      <dgm:t>
        <a:bodyPr/>
        <a:lstStyle/>
        <a:p>
          <a:endParaRPr lang="en-US"/>
        </a:p>
      </dgm:t>
    </dgm:pt>
    <dgm:pt modelId="{5CF1071A-D27B-4E50-982F-0D5555BA9F40}" type="sibTrans" cxnId="{856094A6-43D1-4D07-930E-234465C31C1E}">
      <dgm:prSet/>
      <dgm:spPr/>
      <dgm:t>
        <a:bodyPr/>
        <a:lstStyle/>
        <a:p>
          <a:endParaRPr lang="en-US"/>
        </a:p>
      </dgm:t>
    </dgm:pt>
    <dgm:pt modelId="{0D7B1DC5-4E8E-4C61-A329-ED16E4265DBA}">
      <dgm:prSet phldrT="[Text]" custT="1"/>
      <dgm:spPr>
        <a:gradFill rotWithShape="0">
          <a:gsLst>
            <a:gs pos="80000">
              <a:schemeClr val="accent2">
                <a:hueOff val="4681519"/>
                <a:satOff val="-5839"/>
                <a:lumOff val="1373"/>
                <a:shade val="93000"/>
                <a:satMod val="130000"/>
                <a:alpha val="50000"/>
              </a:schemeClr>
            </a:gs>
            <a:gs pos="100000">
              <a:schemeClr val="accent2">
                <a:hueOff val="4681519"/>
                <a:satOff val="-5839"/>
                <a:lumOff val="1373"/>
                <a:alphaOff val="0"/>
                <a:shade val="94000"/>
                <a:satMod val="135000"/>
              </a:schemeClr>
            </a:gs>
          </a:gsLst>
        </a:gradFill>
      </dgm:spPr>
      <dgm:t>
        <a:bodyPr/>
        <a:lstStyle/>
        <a:p>
          <a:pPr>
            <a:spcAft>
              <a:spcPts val="0"/>
            </a:spcAft>
          </a:pPr>
          <a:r>
            <a:rPr lang="en-PH" sz="4400" dirty="0" smtClean="0"/>
            <a:t>Coal </a:t>
          </a:r>
        </a:p>
        <a:p>
          <a:pPr>
            <a:spcAft>
              <a:spcPts val="0"/>
            </a:spcAft>
          </a:pPr>
          <a:r>
            <a:rPr lang="en-PH" sz="4400" dirty="0" smtClean="0"/>
            <a:t>Mining</a:t>
          </a:r>
          <a:endParaRPr lang="en-US" sz="4400" dirty="0"/>
        </a:p>
      </dgm:t>
    </dgm:pt>
    <dgm:pt modelId="{2881834E-7F0C-49DA-8283-D8112E55D9D6}" type="parTrans" cxnId="{213B6FCC-FD9D-4805-BC91-35351F3B1E44}">
      <dgm:prSet/>
      <dgm:spPr/>
      <dgm:t>
        <a:bodyPr/>
        <a:lstStyle/>
        <a:p>
          <a:endParaRPr lang="en-US"/>
        </a:p>
      </dgm:t>
    </dgm:pt>
    <dgm:pt modelId="{69AD2F23-E511-4A2A-AF20-F80496780CE9}" type="sibTrans" cxnId="{213B6FCC-FD9D-4805-BC91-35351F3B1E44}">
      <dgm:prSet/>
      <dgm:spPr/>
      <dgm:t>
        <a:bodyPr/>
        <a:lstStyle/>
        <a:p>
          <a:endParaRPr lang="en-US"/>
        </a:p>
      </dgm:t>
    </dgm:pt>
    <dgm:pt modelId="{52465B5B-4FA1-4AE5-A508-0F449AE89D11}">
      <dgm:prSet phldrT="[Text]"/>
      <dgm:spPr>
        <a:solidFill>
          <a:schemeClr val="accent2">
            <a:tint val="40000"/>
            <a:hueOff val="5025821"/>
            <a:satOff val="-4378"/>
            <a:lumOff val="-6"/>
            <a:alpha val="50000"/>
          </a:schemeClr>
        </a:solidFill>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PH" dirty="0" smtClean="0"/>
            <a:t>Envisioned by </a:t>
          </a:r>
          <a:r>
            <a:rPr lang="en-PH" b="1" cap="none" spc="0" dirty="0" smtClean="0">
              <a:ln/>
              <a:solidFill>
                <a:schemeClr val="accent3"/>
              </a:solidFill>
              <a:effectLst/>
            </a:rPr>
            <a:t>Company C</a:t>
          </a:r>
          <a:endParaRPr lang="en-US" dirty="0"/>
        </a:p>
      </dgm:t>
    </dgm:pt>
    <dgm:pt modelId="{D1D73E8C-2EC7-4E6C-BD61-9C41473FE075}" type="parTrans" cxnId="{280B7F1F-568D-4B2C-8A0B-4A6BB77F6C1C}">
      <dgm:prSet/>
      <dgm:spPr/>
      <dgm:t>
        <a:bodyPr/>
        <a:lstStyle/>
        <a:p>
          <a:endParaRPr lang="en-US"/>
        </a:p>
      </dgm:t>
    </dgm:pt>
    <dgm:pt modelId="{BA6A82DF-32D7-494A-BEBC-C581171CF07D}" type="sibTrans" cxnId="{280B7F1F-568D-4B2C-8A0B-4A6BB77F6C1C}">
      <dgm:prSet/>
      <dgm:spPr/>
      <dgm:t>
        <a:bodyPr/>
        <a:lstStyle/>
        <a:p>
          <a:endParaRPr lang="en-US"/>
        </a:p>
      </dgm:t>
    </dgm:pt>
    <dgm:pt modelId="{12C60D07-F07B-4BF2-B149-11D791A70FFF}" type="pres">
      <dgm:prSet presAssocID="{320F5952-0476-47B9-B415-2DFFEEAD850D}" presName="Name0" presStyleCnt="0">
        <dgm:presLayoutVars>
          <dgm:dir/>
          <dgm:animLvl val="lvl"/>
          <dgm:resizeHandles val="exact"/>
        </dgm:presLayoutVars>
      </dgm:prSet>
      <dgm:spPr/>
      <dgm:t>
        <a:bodyPr/>
        <a:lstStyle/>
        <a:p>
          <a:endParaRPr lang="en-US"/>
        </a:p>
      </dgm:t>
    </dgm:pt>
    <dgm:pt modelId="{55A058B7-926A-4AAB-A205-312F7E1E5D28}" type="pres">
      <dgm:prSet presAssocID="{954B9FBF-EC3F-4EBA-93D2-F89AF340C59F}" presName="linNode" presStyleCnt="0"/>
      <dgm:spPr/>
    </dgm:pt>
    <dgm:pt modelId="{353750F5-00CB-43C4-88D7-A80CB3CADAED}" type="pres">
      <dgm:prSet presAssocID="{954B9FBF-EC3F-4EBA-93D2-F89AF340C59F}" presName="parentText" presStyleLbl="node1" presStyleIdx="0" presStyleCnt="3" custScaleX="225818" custScaleY="112236">
        <dgm:presLayoutVars>
          <dgm:chMax val="1"/>
          <dgm:bulletEnabled val="1"/>
        </dgm:presLayoutVars>
      </dgm:prSet>
      <dgm:spPr/>
      <dgm:t>
        <a:bodyPr/>
        <a:lstStyle/>
        <a:p>
          <a:endParaRPr lang="en-US"/>
        </a:p>
      </dgm:t>
    </dgm:pt>
    <dgm:pt modelId="{CE344F2D-B7A9-40A0-9B49-6645E22BA8CF}" type="pres">
      <dgm:prSet presAssocID="{954B9FBF-EC3F-4EBA-93D2-F89AF340C59F}" presName="descendantText" presStyleLbl="alignAccFollowNode1" presStyleIdx="0" presStyleCnt="3" custScaleX="122829" custScaleY="132340">
        <dgm:presLayoutVars>
          <dgm:bulletEnabled val="1"/>
        </dgm:presLayoutVars>
      </dgm:prSet>
      <dgm:spPr/>
      <dgm:t>
        <a:bodyPr/>
        <a:lstStyle/>
        <a:p>
          <a:endParaRPr lang="en-US"/>
        </a:p>
      </dgm:t>
    </dgm:pt>
    <dgm:pt modelId="{11FA327B-015E-4D9E-AFB7-D5EAD980A636}" type="pres">
      <dgm:prSet presAssocID="{69EDC61F-7C4F-4304-8BCA-76E95AF726C5}" presName="sp" presStyleCnt="0"/>
      <dgm:spPr/>
    </dgm:pt>
    <dgm:pt modelId="{F890629F-F1AE-42E9-9B5E-6BB4CA3869B4}" type="pres">
      <dgm:prSet presAssocID="{7A20E900-2EEE-43D6-A331-0126FC37F72A}" presName="linNode" presStyleCnt="0"/>
      <dgm:spPr/>
    </dgm:pt>
    <dgm:pt modelId="{BF245CE2-2BE7-4BBA-B65F-8A67AD835311}" type="pres">
      <dgm:prSet presAssocID="{7A20E900-2EEE-43D6-A331-0126FC37F72A}" presName="parentText" presStyleLbl="node1" presStyleIdx="1" presStyleCnt="3" custScaleX="279140" custScaleY="109592">
        <dgm:presLayoutVars>
          <dgm:chMax val="1"/>
          <dgm:bulletEnabled val="1"/>
        </dgm:presLayoutVars>
      </dgm:prSet>
      <dgm:spPr/>
      <dgm:t>
        <a:bodyPr/>
        <a:lstStyle/>
        <a:p>
          <a:endParaRPr lang="en-US"/>
        </a:p>
      </dgm:t>
    </dgm:pt>
    <dgm:pt modelId="{EE594257-74FD-4A55-B229-47E7F54F6549}" type="pres">
      <dgm:prSet presAssocID="{7A20E900-2EEE-43D6-A331-0126FC37F72A}" presName="descendantText" presStyleLbl="alignAccFollowNode1" presStyleIdx="1" presStyleCnt="3" custScaleX="150605" custScaleY="136347">
        <dgm:presLayoutVars>
          <dgm:bulletEnabled val="1"/>
        </dgm:presLayoutVars>
      </dgm:prSet>
      <dgm:spPr/>
      <dgm:t>
        <a:bodyPr/>
        <a:lstStyle/>
        <a:p>
          <a:endParaRPr lang="en-US"/>
        </a:p>
      </dgm:t>
    </dgm:pt>
    <dgm:pt modelId="{B9BE5BB9-2CB1-4CBF-AB47-FC81D2F0CA82}" type="pres">
      <dgm:prSet presAssocID="{A12E403B-1FF2-4F91-A6EB-2D9E5C54194F}" presName="sp" presStyleCnt="0"/>
      <dgm:spPr/>
    </dgm:pt>
    <dgm:pt modelId="{B1044209-CF6C-433A-8CF9-114C27AE6175}" type="pres">
      <dgm:prSet presAssocID="{0D7B1DC5-4E8E-4C61-A329-ED16E4265DBA}" presName="linNode" presStyleCnt="0"/>
      <dgm:spPr/>
    </dgm:pt>
    <dgm:pt modelId="{BF9A9B97-E84E-4517-A7AF-D16D90DBE8E5}" type="pres">
      <dgm:prSet presAssocID="{0D7B1DC5-4E8E-4C61-A329-ED16E4265DBA}" presName="parentText" presStyleLbl="node1" presStyleIdx="2" presStyleCnt="3" custScaleX="305710" custLinFactNeighborX="-25" custLinFactNeighborY="-2587">
        <dgm:presLayoutVars>
          <dgm:chMax val="1"/>
          <dgm:bulletEnabled val="1"/>
        </dgm:presLayoutVars>
      </dgm:prSet>
      <dgm:spPr/>
      <dgm:t>
        <a:bodyPr/>
        <a:lstStyle/>
        <a:p>
          <a:endParaRPr lang="en-US"/>
        </a:p>
      </dgm:t>
    </dgm:pt>
    <dgm:pt modelId="{DE318472-40CA-44BB-9E30-A655F1544C34}" type="pres">
      <dgm:prSet presAssocID="{0D7B1DC5-4E8E-4C61-A329-ED16E4265DBA}" presName="descendantText" presStyleLbl="alignAccFollowNode1" presStyleIdx="2" presStyleCnt="3" custScaleX="168052" custScaleY="125329">
        <dgm:presLayoutVars>
          <dgm:bulletEnabled val="1"/>
        </dgm:presLayoutVars>
      </dgm:prSet>
      <dgm:spPr/>
      <dgm:t>
        <a:bodyPr/>
        <a:lstStyle/>
        <a:p>
          <a:endParaRPr lang="en-US"/>
        </a:p>
      </dgm:t>
    </dgm:pt>
  </dgm:ptLst>
  <dgm:cxnLst>
    <dgm:cxn modelId="{E7BC42EC-B865-4B28-B713-F7773F383A0E}" type="presOf" srcId="{320F5952-0476-47B9-B415-2DFFEEAD850D}" destId="{12C60D07-F07B-4BF2-B149-11D791A70FFF}" srcOrd="0" destOrd="0" presId="urn:microsoft.com/office/officeart/2005/8/layout/vList5"/>
    <dgm:cxn modelId="{280B7F1F-568D-4B2C-8A0B-4A6BB77F6C1C}" srcId="{0D7B1DC5-4E8E-4C61-A329-ED16E4265DBA}" destId="{52465B5B-4FA1-4AE5-A508-0F449AE89D11}" srcOrd="0" destOrd="0" parTransId="{D1D73E8C-2EC7-4E6C-BD61-9C41473FE075}" sibTransId="{BA6A82DF-32D7-494A-BEBC-C581171CF07D}"/>
    <dgm:cxn modelId="{92D09CB4-CE0C-4262-A64A-876C16FCD526}" type="presOf" srcId="{E0F41283-1314-4E11-9687-FEA216BBBC01}" destId="{CE344F2D-B7A9-40A0-9B49-6645E22BA8CF}" srcOrd="0" destOrd="0" presId="urn:microsoft.com/office/officeart/2005/8/layout/vList5"/>
    <dgm:cxn modelId="{2E315D80-784C-4784-BA31-94A0C068AB8B}" srcId="{320F5952-0476-47B9-B415-2DFFEEAD850D}" destId="{954B9FBF-EC3F-4EBA-93D2-F89AF340C59F}" srcOrd="0" destOrd="0" parTransId="{C4700488-17AC-494F-8C37-74EE73BC58F0}" sibTransId="{69EDC61F-7C4F-4304-8BCA-76E95AF726C5}"/>
    <dgm:cxn modelId="{213B6FCC-FD9D-4805-BC91-35351F3B1E44}" srcId="{320F5952-0476-47B9-B415-2DFFEEAD850D}" destId="{0D7B1DC5-4E8E-4C61-A329-ED16E4265DBA}" srcOrd="2" destOrd="0" parTransId="{2881834E-7F0C-49DA-8283-D8112E55D9D6}" sibTransId="{69AD2F23-E511-4A2A-AF20-F80496780CE9}"/>
    <dgm:cxn modelId="{4F6C55FA-4358-4DBD-8B34-5E121EF0EA59}" srcId="{954B9FBF-EC3F-4EBA-93D2-F89AF340C59F}" destId="{E0F41283-1314-4E11-9687-FEA216BBBC01}" srcOrd="0" destOrd="0" parTransId="{460C8932-B435-4F9A-8E7A-ACD63571D80A}" sibTransId="{AE58A058-54FC-4C77-82D1-27B2708E00FB}"/>
    <dgm:cxn modelId="{7688858F-0F5D-46CD-B958-5EB91A20108F}" srcId="{320F5952-0476-47B9-B415-2DFFEEAD850D}" destId="{7A20E900-2EEE-43D6-A331-0126FC37F72A}" srcOrd="1" destOrd="0" parTransId="{D2BE044B-F8E2-45BC-AF31-D15C96F3070A}" sibTransId="{A12E403B-1FF2-4F91-A6EB-2D9E5C54194F}"/>
    <dgm:cxn modelId="{6EFC4F5D-A28B-4F39-B43C-18461BED8817}" type="presOf" srcId="{954B9FBF-EC3F-4EBA-93D2-F89AF340C59F}" destId="{353750F5-00CB-43C4-88D7-A80CB3CADAED}" srcOrd="0" destOrd="0" presId="urn:microsoft.com/office/officeart/2005/8/layout/vList5"/>
    <dgm:cxn modelId="{856094A6-43D1-4D07-930E-234465C31C1E}" srcId="{7A20E900-2EEE-43D6-A331-0126FC37F72A}" destId="{6E1D7F40-D00C-4B0A-84D2-E71786138110}" srcOrd="0" destOrd="0" parTransId="{E7071A22-5208-4964-8FAF-B211E4F9F63A}" sibTransId="{5CF1071A-D27B-4E50-982F-0D5555BA9F40}"/>
    <dgm:cxn modelId="{6439A471-FBE0-4A47-8C29-B8A3BB51E71E}" type="presOf" srcId="{52465B5B-4FA1-4AE5-A508-0F449AE89D11}" destId="{DE318472-40CA-44BB-9E30-A655F1544C34}" srcOrd="0" destOrd="0" presId="urn:microsoft.com/office/officeart/2005/8/layout/vList5"/>
    <dgm:cxn modelId="{0D04B323-5A68-4BCF-9806-4C2AD50714E2}" type="presOf" srcId="{0D7B1DC5-4E8E-4C61-A329-ED16E4265DBA}" destId="{BF9A9B97-E84E-4517-A7AF-D16D90DBE8E5}" srcOrd="0" destOrd="0" presId="urn:microsoft.com/office/officeart/2005/8/layout/vList5"/>
    <dgm:cxn modelId="{CA3A0B7F-583A-4D3A-A03A-BB980BE480AB}" type="presOf" srcId="{6E1D7F40-D00C-4B0A-84D2-E71786138110}" destId="{EE594257-74FD-4A55-B229-47E7F54F6549}" srcOrd="0" destOrd="0" presId="urn:microsoft.com/office/officeart/2005/8/layout/vList5"/>
    <dgm:cxn modelId="{80191FF2-0A31-44C4-A7C3-9F8ACCE3B60B}" type="presOf" srcId="{7A20E900-2EEE-43D6-A331-0126FC37F72A}" destId="{BF245CE2-2BE7-4BBA-B65F-8A67AD835311}" srcOrd="0" destOrd="0" presId="urn:microsoft.com/office/officeart/2005/8/layout/vList5"/>
    <dgm:cxn modelId="{E0D14533-CFBB-4B56-9D58-66D93BB8B20C}" type="presParOf" srcId="{12C60D07-F07B-4BF2-B149-11D791A70FFF}" destId="{55A058B7-926A-4AAB-A205-312F7E1E5D28}" srcOrd="0" destOrd="0" presId="urn:microsoft.com/office/officeart/2005/8/layout/vList5"/>
    <dgm:cxn modelId="{ADFD83EC-1D3E-4A62-979F-64247B14BE8D}" type="presParOf" srcId="{55A058B7-926A-4AAB-A205-312F7E1E5D28}" destId="{353750F5-00CB-43C4-88D7-A80CB3CADAED}" srcOrd="0" destOrd="0" presId="urn:microsoft.com/office/officeart/2005/8/layout/vList5"/>
    <dgm:cxn modelId="{2F868CD2-2F8B-42DE-B5E6-0DDC90FA7BAE}" type="presParOf" srcId="{55A058B7-926A-4AAB-A205-312F7E1E5D28}" destId="{CE344F2D-B7A9-40A0-9B49-6645E22BA8CF}" srcOrd="1" destOrd="0" presId="urn:microsoft.com/office/officeart/2005/8/layout/vList5"/>
    <dgm:cxn modelId="{3265A6E7-7D3F-4E3D-B836-69D2C1761B19}" type="presParOf" srcId="{12C60D07-F07B-4BF2-B149-11D791A70FFF}" destId="{11FA327B-015E-4D9E-AFB7-D5EAD980A636}" srcOrd="1" destOrd="0" presId="urn:microsoft.com/office/officeart/2005/8/layout/vList5"/>
    <dgm:cxn modelId="{4F740AE5-A1E5-4A99-A3B2-36334FE06E13}" type="presParOf" srcId="{12C60D07-F07B-4BF2-B149-11D791A70FFF}" destId="{F890629F-F1AE-42E9-9B5E-6BB4CA3869B4}" srcOrd="2" destOrd="0" presId="urn:microsoft.com/office/officeart/2005/8/layout/vList5"/>
    <dgm:cxn modelId="{DA2C7C6B-514B-4B4D-8F73-D5043B7856C7}" type="presParOf" srcId="{F890629F-F1AE-42E9-9B5E-6BB4CA3869B4}" destId="{BF245CE2-2BE7-4BBA-B65F-8A67AD835311}" srcOrd="0" destOrd="0" presId="urn:microsoft.com/office/officeart/2005/8/layout/vList5"/>
    <dgm:cxn modelId="{94D4BAF5-394D-4614-8BBE-876C09AD38CF}" type="presParOf" srcId="{F890629F-F1AE-42E9-9B5E-6BB4CA3869B4}" destId="{EE594257-74FD-4A55-B229-47E7F54F6549}" srcOrd="1" destOrd="0" presId="urn:microsoft.com/office/officeart/2005/8/layout/vList5"/>
    <dgm:cxn modelId="{F4A6BBD3-3783-4957-88FD-F64B32D6B293}" type="presParOf" srcId="{12C60D07-F07B-4BF2-B149-11D791A70FFF}" destId="{B9BE5BB9-2CB1-4CBF-AB47-FC81D2F0CA82}" srcOrd="3" destOrd="0" presId="urn:microsoft.com/office/officeart/2005/8/layout/vList5"/>
    <dgm:cxn modelId="{56C611C5-2F9F-4FF9-AF6F-CE8F2C4BCC9C}" type="presParOf" srcId="{12C60D07-F07B-4BF2-B149-11D791A70FFF}" destId="{B1044209-CF6C-433A-8CF9-114C27AE6175}" srcOrd="4" destOrd="0" presId="urn:microsoft.com/office/officeart/2005/8/layout/vList5"/>
    <dgm:cxn modelId="{C50302E2-FCE0-4108-B0D1-7E166B2B9625}" type="presParOf" srcId="{B1044209-CF6C-433A-8CF9-114C27AE6175}" destId="{BF9A9B97-E84E-4517-A7AF-D16D90DBE8E5}" srcOrd="0" destOrd="0" presId="urn:microsoft.com/office/officeart/2005/8/layout/vList5"/>
    <dgm:cxn modelId="{7771FC84-CC23-4C66-ACF9-85E7CDDE5AE8}" type="presParOf" srcId="{B1044209-CF6C-433A-8CF9-114C27AE6175}" destId="{DE318472-40CA-44BB-9E30-A655F1544C34}" srcOrd="1" destOrd="0" presId="urn:microsoft.com/office/officeart/2005/8/layout/vList5"/>
  </dgm:cxnLst>
  <dgm:bg/>
  <dgm:whole/>
</dgm:dataModel>
</file>

<file path=ppt/diagrams/data2.xml><?xml version="1.0" encoding="utf-8"?>
<dgm:dataModel xmlns:dgm="http://schemas.openxmlformats.org/drawingml/2006/diagram" xmlns:a="http://schemas.openxmlformats.org/drawingml/2006/main">
  <dgm:ptLst>
    <dgm:pt modelId="{D212EA87-F512-4E2E-87C7-0BDA9608E84F}" type="doc">
      <dgm:prSet loTypeId="urn:microsoft.com/office/officeart/2005/8/layout/vList4" loCatId="list" qsTypeId="urn:microsoft.com/office/officeart/2005/8/quickstyle/simple3" qsCatId="simple" csTypeId="urn:microsoft.com/office/officeart/2005/8/colors/accent1_2" csCatId="accent1" phldr="1"/>
      <dgm:spPr/>
      <dgm:t>
        <a:bodyPr/>
        <a:lstStyle/>
        <a:p>
          <a:endParaRPr lang="en-US"/>
        </a:p>
      </dgm:t>
    </dgm:pt>
    <dgm:pt modelId="{67C7FAE2-138C-4CD5-A120-ED371DB09514}">
      <dgm:prSet phldrT="[Text]"/>
      <dgm:spPr/>
      <dgm:t>
        <a:bodyPr/>
        <a:lstStyle/>
        <a:p>
          <a:r>
            <a:rPr lang="en-US" dirty="0" smtClean="0"/>
            <a:t>Steel becomes harder when it is alloyed with manganese. It has similar applications when alloyed with aluminum and copper. Hardened steel is important in the manufacture of construction materials like I-beams (24% of manganese consumption), machinery (14% of manganese consumption), and transportation (13% of manganese consumption). </a:t>
          </a:r>
          <a:endParaRPr lang="en-US" dirty="0"/>
        </a:p>
      </dgm:t>
    </dgm:pt>
    <dgm:pt modelId="{E40F3898-63BA-42E0-94FB-85496A923BC0}" type="parTrans" cxnId="{D841F70B-E303-41A1-8F56-C6CD8A618D3A}">
      <dgm:prSet/>
      <dgm:spPr/>
      <dgm:t>
        <a:bodyPr/>
        <a:lstStyle/>
        <a:p>
          <a:endParaRPr lang="en-US"/>
        </a:p>
      </dgm:t>
    </dgm:pt>
    <dgm:pt modelId="{EC5E40D2-5BE5-4A63-A20E-2AAA49CFA037}" type="sibTrans" cxnId="{D841F70B-E303-41A1-8F56-C6CD8A618D3A}">
      <dgm:prSet/>
      <dgm:spPr/>
      <dgm:t>
        <a:bodyPr/>
        <a:lstStyle/>
        <a:p>
          <a:endParaRPr lang="en-US"/>
        </a:p>
      </dgm:t>
    </dgm:pt>
    <dgm:pt modelId="{3545ACB5-9BAA-44A0-893A-2DFE04CCD658}">
      <dgm:prSet phldrT="[Text]"/>
      <dgm:spPr/>
      <dgm:t>
        <a:bodyPr/>
        <a:lstStyle/>
        <a:p>
          <a:r>
            <a:rPr lang="en-US" dirty="0" smtClean="0"/>
            <a:t>Manganese dioxide is used to: manufacture ferroalloys; manufacture dry cell batteries (it's a depolarizer); to "decolorize" glass; to prepare some chemicals, like oxygen and chlorine; and to dry black paints. Manganese sulfate (MnSO</a:t>
          </a:r>
          <a:r>
            <a:rPr lang="en-US" baseline="-25000" dirty="0" smtClean="0"/>
            <a:t>4</a:t>
          </a:r>
          <a:r>
            <a:rPr lang="en-US" dirty="0" smtClean="0"/>
            <a:t>) is used as a chemical intermediate and as a micronutrient in animal feeds and plant fertilizers. </a:t>
          </a:r>
          <a:endParaRPr lang="en-US" dirty="0"/>
        </a:p>
      </dgm:t>
    </dgm:pt>
    <dgm:pt modelId="{0BE4F12A-6D63-4DB6-95C8-C8A5609829C6}" type="parTrans" cxnId="{5BF0BF57-68C2-4247-A463-4986FA559C8D}">
      <dgm:prSet/>
      <dgm:spPr/>
      <dgm:t>
        <a:bodyPr/>
        <a:lstStyle/>
        <a:p>
          <a:endParaRPr lang="en-US"/>
        </a:p>
      </dgm:t>
    </dgm:pt>
    <dgm:pt modelId="{B126771F-A914-4735-AE33-AD1A50F12E1C}" type="sibTrans" cxnId="{5BF0BF57-68C2-4247-A463-4986FA559C8D}">
      <dgm:prSet/>
      <dgm:spPr/>
      <dgm:t>
        <a:bodyPr/>
        <a:lstStyle/>
        <a:p>
          <a:endParaRPr lang="en-US"/>
        </a:p>
      </dgm:t>
    </dgm:pt>
    <dgm:pt modelId="{4497E2ED-75CE-4079-A350-9F62C5B38F68}" type="pres">
      <dgm:prSet presAssocID="{D212EA87-F512-4E2E-87C7-0BDA9608E84F}" presName="linear" presStyleCnt="0">
        <dgm:presLayoutVars>
          <dgm:dir/>
          <dgm:resizeHandles val="exact"/>
        </dgm:presLayoutVars>
      </dgm:prSet>
      <dgm:spPr/>
    </dgm:pt>
    <dgm:pt modelId="{7CF6A998-9839-466E-A9B4-8B8779477E11}" type="pres">
      <dgm:prSet presAssocID="{67C7FAE2-138C-4CD5-A120-ED371DB09514}" presName="comp" presStyleCnt="0"/>
      <dgm:spPr/>
    </dgm:pt>
    <dgm:pt modelId="{52D49853-350D-495B-8A4C-7C89A70BAE3F}" type="pres">
      <dgm:prSet presAssocID="{67C7FAE2-138C-4CD5-A120-ED371DB09514}" presName="box" presStyleLbl="node1" presStyleIdx="0" presStyleCnt="2"/>
      <dgm:spPr/>
      <dgm:t>
        <a:bodyPr/>
        <a:lstStyle/>
        <a:p>
          <a:endParaRPr lang="en-US"/>
        </a:p>
      </dgm:t>
    </dgm:pt>
    <dgm:pt modelId="{AD8A3596-37B4-4DE6-AF2F-810A03E86AC6}" type="pres">
      <dgm:prSet presAssocID="{67C7FAE2-138C-4CD5-A120-ED371DB09514}" presName="img" presStyleLbl="fgImgPlace1" presStyleIdx="0" presStyleCnt="2"/>
      <dgm:spPr>
        <a:blipFill rotWithShape="0">
          <a:blip xmlns:r="http://schemas.openxmlformats.org/officeDocument/2006/relationships" r:embed="rId1"/>
          <a:stretch>
            <a:fillRect/>
          </a:stretch>
        </a:blipFill>
      </dgm:spPr>
    </dgm:pt>
    <dgm:pt modelId="{CE17A053-AD5A-4E06-B0D0-6571D4E0548C}" type="pres">
      <dgm:prSet presAssocID="{67C7FAE2-138C-4CD5-A120-ED371DB09514}" presName="text" presStyleLbl="node1" presStyleIdx="0" presStyleCnt="2">
        <dgm:presLayoutVars>
          <dgm:bulletEnabled val="1"/>
        </dgm:presLayoutVars>
      </dgm:prSet>
      <dgm:spPr/>
      <dgm:t>
        <a:bodyPr/>
        <a:lstStyle/>
        <a:p>
          <a:endParaRPr lang="en-US"/>
        </a:p>
      </dgm:t>
    </dgm:pt>
    <dgm:pt modelId="{2A79873B-D0E8-4C14-8EE5-C5F269F70F22}" type="pres">
      <dgm:prSet presAssocID="{EC5E40D2-5BE5-4A63-A20E-2AAA49CFA037}" presName="spacer" presStyleCnt="0"/>
      <dgm:spPr/>
    </dgm:pt>
    <dgm:pt modelId="{5BF633F1-2666-4E1B-AE5A-90AEF85D6090}" type="pres">
      <dgm:prSet presAssocID="{3545ACB5-9BAA-44A0-893A-2DFE04CCD658}" presName="comp" presStyleCnt="0"/>
      <dgm:spPr/>
    </dgm:pt>
    <dgm:pt modelId="{AE3D75F4-3362-45CA-8AE7-34BACC204BC4}" type="pres">
      <dgm:prSet presAssocID="{3545ACB5-9BAA-44A0-893A-2DFE04CCD658}" presName="box" presStyleLbl="node1" presStyleIdx="1" presStyleCnt="2"/>
      <dgm:spPr/>
      <dgm:t>
        <a:bodyPr/>
        <a:lstStyle/>
        <a:p>
          <a:endParaRPr lang="en-US"/>
        </a:p>
      </dgm:t>
    </dgm:pt>
    <dgm:pt modelId="{21CCCD59-F910-4826-A7B0-C2EA4F800979}" type="pres">
      <dgm:prSet presAssocID="{3545ACB5-9BAA-44A0-893A-2DFE04CCD658}" presName="img" presStyleLbl="fgImgPlace1" presStyleIdx="1" presStyleCnt="2"/>
      <dgm:spPr>
        <a:blipFill rotWithShape="0">
          <a:blip xmlns:r="http://schemas.openxmlformats.org/officeDocument/2006/relationships" r:embed="rId2"/>
          <a:stretch>
            <a:fillRect/>
          </a:stretch>
        </a:blipFill>
      </dgm:spPr>
    </dgm:pt>
    <dgm:pt modelId="{DB8C2181-03E9-4E83-A977-AB829B85BEE2}" type="pres">
      <dgm:prSet presAssocID="{3545ACB5-9BAA-44A0-893A-2DFE04CCD658}" presName="text" presStyleLbl="node1" presStyleIdx="1" presStyleCnt="2">
        <dgm:presLayoutVars>
          <dgm:bulletEnabled val="1"/>
        </dgm:presLayoutVars>
      </dgm:prSet>
      <dgm:spPr/>
      <dgm:t>
        <a:bodyPr/>
        <a:lstStyle/>
        <a:p>
          <a:endParaRPr lang="en-US"/>
        </a:p>
      </dgm:t>
    </dgm:pt>
  </dgm:ptLst>
  <dgm:cxnLst>
    <dgm:cxn modelId="{D220BA88-B036-4EF4-982A-C5E70BCBE927}" type="presOf" srcId="{67C7FAE2-138C-4CD5-A120-ED371DB09514}" destId="{CE17A053-AD5A-4E06-B0D0-6571D4E0548C}" srcOrd="1" destOrd="0" presId="urn:microsoft.com/office/officeart/2005/8/layout/vList4"/>
    <dgm:cxn modelId="{B2C3F2CC-A4E1-4038-A7EE-B80E0C0D5F15}" type="presOf" srcId="{67C7FAE2-138C-4CD5-A120-ED371DB09514}" destId="{52D49853-350D-495B-8A4C-7C89A70BAE3F}" srcOrd="0" destOrd="0" presId="urn:microsoft.com/office/officeart/2005/8/layout/vList4"/>
    <dgm:cxn modelId="{CA538378-0AA2-496D-B047-C55280C824E0}" type="presOf" srcId="{D212EA87-F512-4E2E-87C7-0BDA9608E84F}" destId="{4497E2ED-75CE-4079-A350-9F62C5B38F68}" srcOrd="0" destOrd="0" presId="urn:microsoft.com/office/officeart/2005/8/layout/vList4"/>
    <dgm:cxn modelId="{FB2CCF94-F0F7-43B0-8A37-2399BE71163F}" type="presOf" srcId="{3545ACB5-9BAA-44A0-893A-2DFE04CCD658}" destId="{DB8C2181-03E9-4E83-A977-AB829B85BEE2}" srcOrd="1" destOrd="0" presId="urn:microsoft.com/office/officeart/2005/8/layout/vList4"/>
    <dgm:cxn modelId="{4504CC6E-BDA3-4427-A79D-6BC59753F19D}" type="presOf" srcId="{3545ACB5-9BAA-44A0-893A-2DFE04CCD658}" destId="{AE3D75F4-3362-45CA-8AE7-34BACC204BC4}" srcOrd="0" destOrd="0" presId="urn:microsoft.com/office/officeart/2005/8/layout/vList4"/>
    <dgm:cxn modelId="{5BF0BF57-68C2-4247-A463-4986FA559C8D}" srcId="{D212EA87-F512-4E2E-87C7-0BDA9608E84F}" destId="{3545ACB5-9BAA-44A0-893A-2DFE04CCD658}" srcOrd="1" destOrd="0" parTransId="{0BE4F12A-6D63-4DB6-95C8-C8A5609829C6}" sibTransId="{B126771F-A914-4735-AE33-AD1A50F12E1C}"/>
    <dgm:cxn modelId="{D841F70B-E303-41A1-8F56-C6CD8A618D3A}" srcId="{D212EA87-F512-4E2E-87C7-0BDA9608E84F}" destId="{67C7FAE2-138C-4CD5-A120-ED371DB09514}" srcOrd="0" destOrd="0" parTransId="{E40F3898-63BA-42E0-94FB-85496A923BC0}" sibTransId="{EC5E40D2-5BE5-4A63-A20E-2AAA49CFA037}"/>
    <dgm:cxn modelId="{028C6819-C68D-43E5-ABCF-5601EF160FC9}" type="presParOf" srcId="{4497E2ED-75CE-4079-A350-9F62C5B38F68}" destId="{7CF6A998-9839-466E-A9B4-8B8779477E11}" srcOrd="0" destOrd="0" presId="urn:microsoft.com/office/officeart/2005/8/layout/vList4"/>
    <dgm:cxn modelId="{D2F78055-3671-413C-8AF3-C79674E58695}" type="presParOf" srcId="{7CF6A998-9839-466E-A9B4-8B8779477E11}" destId="{52D49853-350D-495B-8A4C-7C89A70BAE3F}" srcOrd="0" destOrd="0" presId="urn:microsoft.com/office/officeart/2005/8/layout/vList4"/>
    <dgm:cxn modelId="{E90DC7A8-B8AD-47FD-B02A-FEC3B8CD926A}" type="presParOf" srcId="{7CF6A998-9839-466E-A9B4-8B8779477E11}" destId="{AD8A3596-37B4-4DE6-AF2F-810A03E86AC6}" srcOrd="1" destOrd="0" presId="urn:microsoft.com/office/officeart/2005/8/layout/vList4"/>
    <dgm:cxn modelId="{F5CAE05C-D580-4DFE-92C8-4E12C0BB2AEF}" type="presParOf" srcId="{7CF6A998-9839-466E-A9B4-8B8779477E11}" destId="{CE17A053-AD5A-4E06-B0D0-6571D4E0548C}" srcOrd="2" destOrd="0" presId="urn:microsoft.com/office/officeart/2005/8/layout/vList4"/>
    <dgm:cxn modelId="{5B8FB7AE-F380-4850-A1DB-D28E04F454BB}" type="presParOf" srcId="{4497E2ED-75CE-4079-A350-9F62C5B38F68}" destId="{2A79873B-D0E8-4C14-8EE5-C5F269F70F22}" srcOrd="1" destOrd="0" presId="urn:microsoft.com/office/officeart/2005/8/layout/vList4"/>
    <dgm:cxn modelId="{CAEC523F-B545-46D1-AF44-DF4851321E66}" type="presParOf" srcId="{4497E2ED-75CE-4079-A350-9F62C5B38F68}" destId="{5BF633F1-2666-4E1B-AE5A-90AEF85D6090}" srcOrd="2" destOrd="0" presId="urn:microsoft.com/office/officeart/2005/8/layout/vList4"/>
    <dgm:cxn modelId="{1397B213-96C7-43AA-94BE-6922BC46D850}" type="presParOf" srcId="{5BF633F1-2666-4E1B-AE5A-90AEF85D6090}" destId="{AE3D75F4-3362-45CA-8AE7-34BACC204BC4}" srcOrd="0" destOrd="0" presId="urn:microsoft.com/office/officeart/2005/8/layout/vList4"/>
    <dgm:cxn modelId="{CF34A434-7E7E-4816-AC70-503E7969D55C}" type="presParOf" srcId="{5BF633F1-2666-4E1B-AE5A-90AEF85D6090}" destId="{21CCCD59-F910-4826-A7B0-C2EA4F800979}" srcOrd="1" destOrd="0" presId="urn:microsoft.com/office/officeart/2005/8/layout/vList4"/>
    <dgm:cxn modelId="{C74D9F83-4AD6-4371-8640-87BA6F493E8E}" type="presParOf" srcId="{5BF633F1-2666-4E1B-AE5A-90AEF85D6090}" destId="{DB8C2181-03E9-4E83-A977-AB829B85BEE2}" srcOrd="2" destOrd="0" presId="urn:microsoft.com/office/officeart/2005/8/layout/vList4"/>
  </dgm:cxnLst>
  <dgm:bg/>
  <dgm:whole/>
</dgm:dataModel>
</file>

<file path=ppt/diagrams/data3.xml><?xml version="1.0" encoding="utf-8"?>
<dgm:dataModel xmlns:dgm="http://schemas.openxmlformats.org/drawingml/2006/diagram" xmlns:a="http://schemas.openxmlformats.org/drawingml/2006/main">
  <dgm:ptLst>
    <dgm:pt modelId="{D212EA87-F512-4E2E-87C7-0BDA9608E84F}" type="doc">
      <dgm:prSet loTypeId="urn:microsoft.com/office/officeart/2005/8/layout/vList4" loCatId="list" qsTypeId="urn:microsoft.com/office/officeart/2005/8/quickstyle/simple3" qsCatId="simple" csTypeId="urn:microsoft.com/office/officeart/2005/8/colors/accent1_2" csCatId="accent1" phldr="1"/>
      <dgm:spPr/>
      <dgm:t>
        <a:bodyPr/>
        <a:lstStyle/>
        <a:p>
          <a:endParaRPr lang="en-US"/>
        </a:p>
      </dgm:t>
    </dgm:pt>
    <dgm:pt modelId="{D7D8CFEC-39A0-46C3-BCF7-B52F33DB7628}">
      <dgm:prSet custT="1"/>
      <dgm:spPr/>
      <dgm:t>
        <a:bodyPr/>
        <a:lstStyle/>
        <a:p>
          <a:r>
            <a:rPr lang="en-US" sz="2800" dirty="0" smtClean="0"/>
            <a:t>Manganese metal is used as a brick and ceramic colorant, in copper and aluminum alloys, and as a chemical oxidizer and catalyst. </a:t>
          </a:r>
          <a:endParaRPr lang="en-US" sz="2800" dirty="0"/>
        </a:p>
      </dgm:t>
    </dgm:pt>
    <dgm:pt modelId="{9122F6B5-BE69-4BE3-AA32-174F430942EF}" type="parTrans" cxnId="{87F0B824-A5D8-4EF6-ACAC-117F959A1FA9}">
      <dgm:prSet/>
      <dgm:spPr/>
      <dgm:t>
        <a:bodyPr/>
        <a:lstStyle/>
        <a:p>
          <a:endParaRPr lang="en-US"/>
        </a:p>
      </dgm:t>
    </dgm:pt>
    <dgm:pt modelId="{D01DBCB7-1588-4FF7-8E66-5AFBB26D85FC}" type="sibTrans" cxnId="{87F0B824-A5D8-4EF6-ACAC-117F959A1FA9}">
      <dgm:prSet/>
      <dgm:spPr/>
      <dgm:t>
        <a:bodyPr/>
        <a:lstStyle/>
        <a:p>
          <a:endParaRPr lang="en-US"/>
        </a:p>
      </dgm:t>
    </dgm:pt>
    <dgm:pt modelId="{FFBCF4D6-F0FB-4D25-A337-227C7EC57777}">
      <dgm:prSet custT="1"/>
      <dgm:spPr/>
      <dgm:t>
        <a:bodyPr/>
        <a:lstStyle/>
        <a:p>
          <a:r>
            <a:rPr lang="en-US" sz="2800" dirty="0" smtClean="0"/>
            <a:t>Potassium permanganate (KMnO</a:t>
          </a:r>
          <a:r>
            <a:rPr lang="en-US" sz="2800" baseline="-25000" dirty="0" smtClean="0"/>
            <a:t>4</a:t>
          </a:r>
          <a:r>
            <a:rPr lang="en-US" sz="2800" dirty="0" smtClean="0"/>
            <a:t>) is used as a bactericide and </a:t>
          </a:r>
          <a:r>
            <a:rPr lang="en-US" sz="2800" dirty="0" err="1" smtClean="0"/>
            <a:t>algicide</a:t>
          </a:r>
          <a:r>
            <a:rPr lang="en-US" sz="2800" dirty="0" smtClean="0"/>
            <a:t> in water and wastewater treatment, and as an oxidant in organic chemical synthesis.</a:t>
          </a:r>
          <a:endParaRPr lang="en-US" sz="2800" dirty="0"/>
        </a:p>
      </dgm:t>
    </dgm:pt>
    <dgm:pt modelId="{8E62EB85-4150-4EE9-97F0-700533A9B436}" type="parTrans" cxnId="{A5192A56-FE3E-4DD2-A838-33C9E3F20BC5}">
      <dgm:prSet/>
      <dgm:spPr/>
      <dgm:t>
        <a:bodyPr/>
        <a:lstStyle/>
        <a:p>
          <a:endParaRPr lang="en-US"/>
        </a:p>
      </dgm:t>
    </dgm:pt>
    <dgm:pt modelId="{5C553162-D67E-4132-A6EF-67D27A8A7783}" type="sibTrans" cxnId="{A5192A56-FE3E-4DD2-A838-33C9E3F20BC5}">
      <dgm:prSet/>
      <dgm:spPr/>
      <dgm:t>
        <a:bodyPr/>
        <a:lstStyle/>
        <a:p>
          <a:endParaRPr lang="en-US"/>
        </a:p>
      </dgm:t>
    </dgm:pt>
    <dgm:pt modelId="{4497E2ED-75CE-4079-A350-9F62C5B38F68}" type="pres">
      <dgm:prSet presAssocID="{D212EA87-F512-4E2E-87C7-0BDA9608E84F}" presName="linear" presStyleCnt="0">
        <dgm:presLayoutVars>
          <dgm:dir/>
          <dgm:resizeHandles val="exact"/>
        </dgm:presLayoutVars>
      </dgm:prSet>
      <dgm:spPr/>
    </dgm:pt>
    <dgm:pt modelId="{DF9FD80C-DD55-4F3B-AF3E-849947E28989}" type="pres">
      <dgm:prSet presAssocID="{D7D8CFEC-39A0-46C3-BCF7-B52F33DB7628}" presName="comp" presStyleCnt="0"/>
      <dgm:spPr/>
    </dgm:pt>
    <dgm:pt modelId="{6143D69A-64D1-4D2E-864F-356A6191DDDB}" type="pres">
      <dgm:prSet presAssocID="{D7D8CFEC-39A0-46C3-BCF7-B52F33DB7628}" presName="box" presStyleLbl="node1" presStyleIdx="0" presStyleCnt="2"/>
      <dgm:spPr/>
    </dgm:pt>
    <dgm:pt modelId="{72674591-4C16-4430-8878-3F76AF884435}" type="pres">
      <dgm:prSet presAssocID="{D7D8CFEC-39A0-46C3-BCF7-B52F33DB7628}" presName="img" presStyleLbl="fgImgPlace1" presStyleIdx="0" presStyleCnt="2"/>
      <dgm:spPr>
        <a:blipFill rotWithShape="0">
          <a:blip xmlns:r="http://schemas.openxmlformats.org/officeDocument/2006/relationships" r:embed="rId1"/>
          <a:stretch>
            <a:fillRect/>
          </a:stretch>
        </a:blipFill>
      </dgm:spPr>
    </dgm:pt>
    <dgm:pt modelId="{E1F47976-3714-45D4-A66E-DFDF9B776D39}" type="pres">
      <dgm:prSet presAssocID="{D7D8CFEC-39A0-46C3-BCF7-B52F33DB7628}" presName="text" presStyleLbl="node1" presStyleIdx="0" presStyleCnt="2">
        <dgm:presLayoutVars>
          <dgm:bulletEnabled val="1"/>
        </dgm:presLayoutVars>
      </dgm:prSet>
      <dgm:spPr/>
    </dgm:pt>
    <dgm:pt modelId="{F984D766-66C1-41FE-8377-80567AB66FDA}" type="pres">
      <dgm:prSet presAssocID="{D01DBCB7-1588-4FF7-8E66-5AFBB26D85FC}" presName="spacer" presStyleCnt="0"/>
      <dgm:spPr/>
    </dgm:pt>
    <dgm:pt modelId="{25B17D99-ACC6-403D-84AE-672104EA4C1A}" type="pres">
      <dgm:prSet presAssocID="{FFBCF4D6-F0FB-4D25-A337-227C7EC57777}" presName="comp" presStyleCnt="0"/>
      <dgm:spPr/>
    </dgm:pt>
    <dgm:pt modelId="{D3A33616-BD2B-4670-B0FD-BD6E53CD2E5F}" type="pres">
      <dgm:prSet presAssocID="{FFBCF4D6-F0FB-4D25-A337-227C7EC57777}" presName="box" presStyleLbl="node1" presStyleIdx="1" presStyleCnt="2"/>
      <dgm:spPr/>
    </dgm:pt>
    <dgm:pt modelId="{0636DAA7-D073-48D7-BC74-896383E5C253}" type="pres">
      <dgm:prSet presAssocID="{FFBCF4D6-F0FB-4D25-A337-227C7EC57777}" presName="img" presStyleLbl="fgImgPlace1" presStyleIdx="1" presStyleCnt="2"/>
      <dgm:spPr>
        <a:blipFill rotWithShape="0">
          <a:blip xmlns:r="http://schemas.openxmlformats.org/officeDocument/2006/relationships" r:embed="rId2"/>
          <a:stretch>
            <a:fillRect/>
          </a:stretch>
        </a:blipFill>
      </dgm:spPr>
    </dgm:pt>
    <dgm:pt modelId="{F03109EA-7F9C-46B4-8B9F-D74814B52592}" type="pres">
      <dgm:prSet presAssocID="{FFBCF4D6-F0FB-4D25-A337-227C7EC57777}" presName="text" presStyleLbl="node1" presStyleIdx="1" presStyleCnt="2">
        <dgm:presLayoutVars>
          <dgm:bulletEnabled val="1"/>
        </dgm:presLayoutVars>
      </dgm:prSet>
      <dgm:spPr/>
    </dgm:pt>
  </dgm:ptLst>
  <dgm:cxnLst>
    <dgm:cxn modelId="{E532CE9B-A7D7-41E3-8EE6-C001EDA87595}" type="presOf" srcId="{FFBCF4D6-F0FB-4D25-A337-227C7EC57777}" destId="{F03109EA-7F9C-46B4-8B9F-D74814B52592}" srcOrd="1" destOrd="0" presId="urn:microsoft.com/office/officeart/2005/8/layout/vList4"/>
    <dgm:cxn modelId="{D3B848A2-BE80-4D24-8EB3-C2852CEE3B11}" type="presOf" srcId="{D7D8CFEC-39A0-46C3-BCF7-B52F33DB7628}" destId="{6143D69A-64D1-4D2E-864F-356A6191DDDB}" srcOrd="0" destOrd="0" presId="urn:microsoft.com/office/officeart/2005/8/layout/vList4"/>
    <dgm:cxn modelId="{25CEBD51-1B96-4ADE-8EEE-141745432497}" type="presOf" srcId="{FFBCF4D6-F0FB-4D25-A337-227C7EC57777}" destId="{D3A33616-BD2B-4670-B0FD-BD6E53CD2E5F}" srcOrd="0" destOrd="0" presId="urn:microsoft.com/office/officeart/2005/8/layout/vList4"/>
    <dgm:cxn modelId="{53C02C17-4CCB-4AC0-A6C6-04EE075A0A31}" type="presOf" srcId="{D212EA87-F512-4E2E-87C7-0BDA9608E84F}" destId="{4497E2ED-75CE-4079-A350-9F62C5B38F68}" srcOrd="0" destOrd="0" presId="urn:microsoft.com/office/officeart/2005/8/layout/vList4"/>
    <dgm:cxn modelId="{3C976511-9821-482F-91DD-638F84A11AD8}" type="presOf" srcId="{D7D8CFEC-39A0-46C3-BCF7-B52F33DB7628}" destId="{E1F47976-3714-45D4-A66E-DFDF9B776D39}" srcOrd="1" destOrd="0" presId="urn:microsoft.com/office/officeart/2005/8/layout/vList4"/>
    <dgm:cxn modelId="{A5192A56-FE3E-4DD2-A838-33C9E3F20BC5}" srcId="{D212EA87-F512-4E2E-87C7-0BDA9608E84F}" destId="{FFBCF4D6-F0FB-4D25-A337-227C7EC57777}" srcOrd="1" destOrd="0" parTransId="{8E62EB85-4150-4EE9-97F0-700533A9B436}" sibTransId="{5C553162-D67E-4132-A6EF-67D27A8A7783}"/>
    <dgm:cxn modelId="{87F0B824-A5D8-4EF6-ACAC-117F959A1FA9}" srcId="{D212EA87-F512-4E2E-87C7-0BDA9608E84F}" destId="{D7D8CFEC-39A0-46C3-BCF7-B52F33DB7628}" srcOrd="0" destOrd="0" parTransId="{9122F6B5-BE69-4BE3-AA32-174F430942EF}" sibTransId="{D01DBCB7-1588-4FF7-8E66-5AFBB26D85FC}"/>
    <dgm:cxn modelId="{3527D0F0-BAD5-4014-B454-067382662430}" type="presParOf" srcId="{4497E2ED-75CE-4079-A350-9F62C5B38F68}" destId="{DF9FD80C-DD55-4F3B-AF3E-849947E28989}" srcOrd="0" destOrd="0" presId="urn:microsoft.com/office/officeart/2005/8/layout/vList4"/>
    <dgm:cxn modelId="{065974C5-5A07-4033-80AC-854E8556981F}" type="presParOf" srcId="{DF9FD80C-DD55-4F3B-AF3E-849947E28989}" destId="{6143D69A-64D1-4D2E-864F-356A6191DDDB}" srcOrd="0" destOrd="0" presId="urn:microsoft.com/office/officeart/2005/8/layout/vList4"/>
    <dgm:cxn modelId="{45A91397-099C-4CA7-871F-519B1625E672}" type="presParOf" srcId="{DF9FD80C-DD55-4F3B-AF3E-849947E28989}" destId="{72674591-4C16-4430-8878-3F76AF884435}" srcOrd="1" destOrd="0" presId="urn:microsoft.com/office/officeart/2005/8/layout/vList4"/>
    <dgm:cxn modelId="{6F8D74A8-E181-4A24-B2EE-8B48985994DB}" type="presParOf" srcId="{DF9FD80C-DD55-4F3B-AF3E-849947E28989}" destId="{E1F47976-3714-45D4-A66E-DFDF9B776D39}" srcOrd="2" destOrd="0" presId="urn:microsoft.com/office/officeart/2005/8/layout/vList4"/>
    <dgm:cxn modelId="{0BD51554-0D18-439E-9B12-3F1F07061070}" type="presParOf" srcId="{4497E2ED-75CE-4079-A350-9F62C5B38F68}" destId="{F984D766-66C1-41FE-8377-80567AB66FDA}" srcOrd="1" destOrd="0" presId="urn:microsoft.com/office/officeart/2005/8/layout/vList4"/>
    <dgm:cxn modelId="{6DFAF3BF-A1F8-4BDB-B1A2-59C6F3C1D748}" type="presParOf" srcId="{4497E2ED-75CE-4079-A350-9F62C5B38F68}" destId="{25B17D99-ACC6-403D-84AE-672104EA4C1A}" srcOrd="2" destOrd="0" presId="urn:microsoft.com/office/officeart/2005/8/layout/vList4"/>
    <dgm:cxn modelId="{D6A5B852-79B3-4F37-8C15-07C81CDC3AC7}" type="presParOf" srcId="{25B17D99-ACC6-403D-84AE-672104EA4C1A}" destId="{D3A33616-BD2B-4670-B0FD-BD6E53CD2E5F}" srcOrd="0" destOrd="0" presId="urn:microsoft.com/office/officeart/2005/8/layout/vList4"/>
    <dgm:cxn modelId="{87324BC5-B53D-49B5-BD38-882A6F8FAF66}" type="presParOf" srcId="{25B17D99-ACC6-403D-84AE-672104EA4C1A}" destId="{0636DAA7-D073-48D7-BC74-896383E5C253}" srcOrd="1" destOrd="0" presId="urn:microsoft.com/office/officeart/2005/8/layout/vList4"/>
    <dgm:cxn modelId="{23AD48BD-8460-43B4-B3CB-149502023DC6}" type="presParOf" srcId="{25B17D99-ACC6-403D-84AE-672104EA4C1A}" destId="{F03109EA-7F9C-46B4-8B9F-D74814B52592}" srcOrd="2" destOrd="0" presId="urn:microsoft.com/office/officeart/2005/8/layout/vList4"/>
  </dgm:cxnLst>
  <dgm:bg/>
  <dgm:whole/>
</dgm:dataModel>
</file>

<file path=ppt/diagrams/data4.xml><?xml version="1.0" encoding="utf-8"?>
<dgm:dataModel xmlns:dgm="http://schemas.openxmlformats.org/drawingml/2006/diagram" xmlns:a="http://schemas.openxmlformats.org/drawingml/2006/main">
  <dgm:ptLst>
    <dgm:pt modelId="{97DDBA02-A9D9-4FBA-8C18-88752E58914A}" type="doc">
      <dgm:prSet loTypeId="urn:microsoft.com/office/officeart/2005/8/layout/vList3" loCatId="list" qsTypeId="urn:microsoft.com/office/officeart/2005/8/quickstyle/simple1" qsCatId="simple" csTypeId="urn:microsoft.com/office/officeart/2005/8/colors/colorful2" csCatId="colorful" phldr="1"/>
      <dgm:spPr/>
      <dgm:t>
        <a:bodyPr/>
        <a:lstStyle/>
        <a:p>
          <a:endParaRPr lang="en-US"/>
        </a:p>
      </dgm:t>
    </dgm:pt>
    <dgm:pt modelId="{DE214FE7-D747-4BA7-AA7A-395A676C3427}">
      <dgm:prSet phldrT="[Text]" custT="1"/>
      <dgm:spPr/>
      <dgm:t>
        <a:bodyPr/>
        <a:lstStyle/>
        <a:p>
          <a:r>
            <a:rPr lang="en-US" sz="2400" dirty="0" smtClean="0"/>
            <a:t>A phosphate, also known as phosphorus, P or PO4, is, according to chemistry, a polyatomic ion or radical which consists of one phosphorus atom and four oxygen. In organic chemistry, the </a:t>
          </a:r>
          <a:r>
            <a:rPr lang="en-US" sz="2400" dirty="0" err="1" smtClean="0"/>
            <a:t>alkylated</a:t>
          </a:r>
          <a:r>
            <a:rPr lang="en-US" sz="2400" dirty="0" smtClean="0"/>
            <a:t> derivatives of phosphates are known as organophosphates. </a:t>
          </a:r>
          <a:endParaRPr lang="en-US" sz="2400" dirty="0"/>
        </a:p>
      </dgm:t>
    </dgm:pt>
    <dgm:pt modelId="{A36A128C-B8E1-4650-B9FF-A12324BFDF5B}" type="parTrans" cxnId="{88AED101-C7C6-4F58-9BEB-5657B740DCDD}">
      <dgm:prSet/>
      <dgm:spPr/>
      <dgm:t>
        <a:bodyPr/>
        <a:lstStyle/>
        <a:p>
          <a:endParaRPr lang="en-US"/>
        </a:p>
      </dgm:t>
    </dgm:pt>
    <dgm:pt modelId="{FE8B24E3-8B0D-48A4-9FCB-9DBC03B0F68F}" type="sibTrans" cxnId="{88AED101-C7C6-4F58-9BEB-5657B740DCDD}">
      <dgm:prSet/>
      <dgm:spPr/>
      <dgm:t>
        <a:bodyPr/>
        <a:lstStyle/>
        <a:p>
          <a:endParaRPr lang="en-US"/>
        </a:p>
      </dgm:t>
    </dgm:pt>
    <dgm:pt modelId="{6F718042-2734-4C4E-9394-ECCE4E17D2E1}">
      <dgm:prSet phldrT="[Text]" custT="1"/>
      <dgm:spPr/>
      <dgm:t>
        <a:bodyPr/>
        <a:lstStyle/>
        <a:p>
          <a:r>
            <a:rPr lang="en-US" sz="2400" dirty="0" smtClean="0"/>
            <a:t>In biological systems, the phosphorus are found in the form of phosphate ion and various phosphate esters. Among others, it is found as the compounds DNA and RNA. Other compounds, like the substituted </a:t>
          </a:r>
          <a:r>
            <a:rPr lang="en-US" sz="2400" dirty="0" err="1" smtClean="0"/>
            <a:t>phosphines</a:t>
          </a:r>
          <a:r>
            <a:rPr lang="en-US" sz="2400" dirty="0" smtClean="0"/>
            <a:t>, do have their uses in organic chemistry but they do not seem to have any natural counterparts. </a:t>
          </a:r>
          <a:endParaRPr lang="en-US" sz="2400" dirty="0"/>
        </a:p>
      </dgm:t>
    </dgm:pt>
    <dgm:pt modelId="{20F60C17-BC42-4482-9524-363CEB6AF115}" type="parTrans" cxnId="{0EB01D9A-B10A-42DC-A137-0AD84BAEADC2}">
      <dgm:prSet/>
      <dgm:spPr/>
      <dgm:t>
        <a:bodyPr/>
        <a:lstStyle/>
        <a:p>
          <a:endParaRPr lang="en-US"/>
        </a:p>
      </dgm:t>
    </dgm:pt>
    <dgm:pt modelId="{A33D5F93-AE05-4F5D-9718-A36DD76889F5}" type="sibTrans" cxnId="{0EB01D9A-B10A-42DC-A137-0AD84BAEADC2}">
      <dgm:prSet/>
      <dgm:spPr/>
      <dgm:t>
        <a:bodyPr/>
        <a:lstStyle/>
        <a:p>
          <a:endParaRPr lang="en-US"/>
        </a:p>
      </dgm:t>
    </dgm:pt>
    <dgm:pt modelId="{3E437460-CA80-43AA-9DCA-9F1A1A7E3F57}">
      <dgm:prSet phldrT="[Text]" custT="1"/>
      <dgm:spPr/>
      <dgm:t>
        <a:bodyPr/>
        <a:lstStyle/>
        <a:p>
          <a:r>
            <a:rPr lang="en-US" sz="2400" dirty="0" smtClean="0"/>
            <a:t>Phosphate or phosphorus occurs naturally and is found in many phosphate minerals. Rare </a:t>
          </a:r>
          <a:r>
            <a:rPr lang="en-US" sz="2400" dirty="0" err="1" smtClean="0"/>
            <a:t>phosphide</a:t>
          </a:r>
          <a:r>
            <a:rPr lang="en-US" sz="2400" dirty="0" smtClean="0"/>
            <a:t> minerals may be found in meteorites but the elemental phosphorous and the </a:t>
          </a:r>
          <a:r>
            <a:rPr lang="en-US" sz="2400" dirty="0" err="1" smtClean="0"/>
            <a:t>phosphides</a:t>
          </a:r>
          <a:r>
            <a:rPr lang="en-US" sz="2400" dirty="0" smtClean="0"/>
            <a:t> are not found. </a:t>
          </a:r>
          <a:endParaRPr lang="en-US" sz="2400" dirty="0"/>
        </a:p>
      </dgm:t>
    </dgm:pt>
    <dgm:pt modelId="{2A3678C1-A3D8-4F4A-9ED0-ACF498DD4118}" type="parTrans" cxnId="{4C26DE7F-6E73-41DA-A831-83FA62AE5E3E}">
      <dgm:prSet/>
      <dgm:spPr/>
      <dgm:t>
        <a:bodyPr/>
        <a:lstStyle/>
        <a:p>
          <a:endParaRPr lang="en-US"/>
        </a:p>
      </dgm:t>
    </dgm:pt>
    <dgm:pt modelId="{B1AFAECF-A83F-4F17-AA96-448E01921856}" type="sibTrans" cxnId="{4C26DE7F-6E73-41DA-A831-83FA62AE5E3E}">
      <dgm:prSet/>
      <dgm:spPr/>
      <dgm:t>
        <a:bodyPr/>
        <a:lstStyle/>
        <a:p>
          <a:endParaRPr lang="en-US"/>
        </a:p>
      </dgm:t>
    </dgm:pt>
    <dgm:pt modelId="{D6A65B0B-4B02-4D01-BE4B-48667FB2AAE1}" type="pres">
      <dgm:prSet presAssocID="{97DDBA02-A9D9-4FBA-8C18-88752E58914A}" presName="linearFlow" presStyleCnt="0">
        <dgm:presLayoutVars>
          <dgm:dir/>
          <dgm:resizeHandles val="exact"/>
        </dgm:presLayoutVars>
      </dgm:prSet>
      <dgm:spPr/>
    </dgm:pt>
    <dgm:pt modelId="{4D463AD0-8BB1-4F9F-BE9B-5D1F69F25221}" type="pres">
      <dgm:prSet presAssocID="{DE214FE7-D747-4BA7-AA7A-395A676C3427}" presName="composite" presStyleCnt="0"/>
      <dgm:spPr/>
    </dgm:pt>
    <dgm:pt modelId="{44FDC926-82CB-4BE7-B77E-2B194EA84A38}" type="pres">
      <dgm:prSet presAssocID="{DE214FE7-D747-4BA7-AA7A-395A676C3427}" presName="imgShp" presStyleLbl="fgImgPlace1" presStyleIdx="0" presStyleCnt="3" custLinFactX="100000" custLinFactY="200000" custLinFactNeighborX="114280" custLinFactNeighborY="247625"/>
      <dgm:spPr/>
    </dgm:pt>
    <dgm:pt modelId="{62872B38-A749-4CB7-BEAA-82CED4860BFB}" type="pres">
      <dgm:prSet presAssocID="{DE214FE7-D747-4BA7-AA7A-395A676C3427}" presName="txShp" presStyleLbl="node1" presStyleIdx="0" presStyleCnt="3" custScaleX="150376" custScaleY="161782" custLinFactNeighborX="0" custLinFactNeighborY="-288">
        <dgm:presLayoutVars>
          <dgm:bulletEnabled val="1"/>
        </dgm:presLayoutVars>
      </dgm:prSet>
      <dgm:spPr/>
      <dgm:t>
        <a:bodyPr/>
        <a:lstStyle/>
        <a:p>
          <a:endParaRPr lang="en-US"/>
        </a:p>
      </dgm:t>
    </dgm:pt>
    <dgm:pt modelId="{16EB85C8-A6E2-46A5-9941-F1351269B72F}" type="pres">
      <dgm:prSet presAssocID="{FE8B24E3-8B0D-48A4-9FCB-9DBC03B0F68F}" presName="spacing" presStyleCnt="0"/>
      <dgm:spPr/>
    </dgm:pt>
    <dgm:pt modelId="{4E51AA74-B427-4CFC-8C0A-560866F95A1D}" type="pres">
      <dgm:prSet presAssocID="{6F718042-2734-4C4E-9394-ECCE4E17D2E1}" presName="composite" presStyleCnt="0"/>
      <dgm:spPr/>
    </dgm:pt>
    <dgm:pt modelId="{F2D1000A-DC91-4048-833C-26F2BD49545A}" type="pres">
      <dgm:prSet presAssocID="{6F718042-2734-4C4E-9394-ECCE4E17D2E1}" presName="imgShp" presStyleLbl="fgImgPlace1" presStyleIdx="1" presStyleCnt="3" custLinFactX="100000" custLinFactY="108037" custLinFactNeighborX="143491" custLinFactNeighborY="200000"/>
      <dgm:spPr/>
    </dgm:pt>
    <dgm:pt modelId="{2F0ACAC0-0881-431E-B908-3C0AC27D4790}" type="pres">
      <dgm:prSet presAssocID="{6F718042-2734-4C4E-9394-ECCE4E17D2E1}" presName="txShp" presStyleLbl="node1" presStyleIdx="1" presStyleCnt="3" custScaleX="150376" custScaleY="173464">
        <dgm:presLayoutVars>
          <dgm:bulletEnabled val="1"/>
        </dgm:presLayoutVars>
      </dgm:prSet>
      <dgm:spPr/>
      <dgm:t>
        <a:bodyPr/>
        <a:lstStyle/>
        <a:p>
          <a:endParaRPr lang="en-US"/>
        </a:p>
      </dgm:t>
    </dgm:pt>
    <dgm:pt modelId="{3D43DDD0-9AAE-4F7C-B685-29EDF2F313BF}" type="pres">
      <dgm:prSet presAssocID="{A33D5F93-AE05-4F5D-9718-A36DD76889F5}" presName="spacing" presStyleCnt="0"/>
      <dgm:spPr/>
    </dgm:pt>
    <dgm:pt modelId="{34CC9AD3-8B84-4B49-A60D-8F4C8CE5726C}" type="pres">
      <dgm:prSet presAssocID="{3E437460-CA80-43AA-9DCA-9F1A1A7E3F57}" presName="composite" presStyleCnt="0"/>
      <dgm:spPr/>
    </dgm:pt>
    <dgm:pt modelId="{B643FFF5-6C7D-46B8-8337-7488AA65C33E}" type="pres">
      <dgm:prSet presAssocID="{3E437460-CA80-43AA-9DCA-9F1A1A7E3F57}" presName="imgShp" presStyleLbl="fgImgPlace1" presStyleIdx="2" presStyleCnt="3" custScaleX="16515" custScaleY="19293" custLinFactNeighborX="-58912" custLinFactNeighborY="-3752"/>
      <dgm:spPr>
        <a:blipFill rotWithShape="0">
          <a:blip xmlns:r="http://schemas.openxmlformats.org/officeDocument/2006/relationships" r:embed="rId1"/>
          <a:stretch>
            <a:fillRect/>
          </a:stretch>
        </a:blipFill>
      </dgm:spPr>
    </dgm:pt>
    <dgm:pt modelId="{7B3E17C5-4E88-4D68-B510-AFA5EDBBC46C}" type="pres">
      <dgm:prSet presAssocID="{3E437460-CA80-43AA-9DCA-9F1A1A7E3F57}" presName="txShp" presStyleLbl="node1" presStyleIdx="2" presStyleCnt="3" custScaleX="150376" custScaleY="124175" custLinFactNeighborX="-1380" custLinFactNeighborY="-6821">
        <dgm:presLayoutVars>
          <dgm:bulletEnabled val="1"/>
        </dgm:presLayoutVars>
      </dgm:prSet>
      <dgm:spPr/>
      <dgm:t>
        <a:bodyPr/>
        <a:lstStyle/>
        <a:p>
          <a:endParaRPr lang="en-US"/>
        </a:p>
      </dgm:t>
    </dgm:pt>
  </dgm:ptLst>
  <dgm:cxnLst>
    <dgm:cxn modelId="{A8D883FC-AB1E-4F3D-A537-007BFA3988E3}" type="presOf" srcId="{3E437460-CA80-43AA-9DCA-9F1A1A7E3F57}" destId="{7B3E17C5-4E88-4D68-B510-AFA5EDBBC46C}" srcOrd="0" destOrd="0" presId="urn:microsoft.com/office/officeart/2005/8/layout/vList3"/>
    <dgm:cxn modelId="{39829CA6-85F0-4990-B29D-366C6268854A}" type="presOf" srcId="{6F718042-2734-4C4E-9394-ECCE4E17D2E1}" destId="{2F0ACAC0-0881-431E-B908-3C0AC27D4790}" srcOrd="0" destOrd="0" presId="urn:microsoft.com/office/officeart/2005/8/layout/vList3"/>
    <dgm:cxn modelId="{4C26DE7F-6E73-41DA-A831-83FA62AE5E3E}" srcId="{97DDBA02-A9D9-4FBA-8C18-88752E58914A}" destId="{3E437460-CA80-43AA-9DCA-9F1A1A7E3F57}" srcOrd="2" destOrd="0" parTransId="{2A3678C1-A3D8-4F4A-9ED0-ACF498DD4118}" sibTransId="{B1AFAECF-A83F-4F17-AA96-448E01921856}"/>
    <dgm:cxn modelId="{0D482844-E353-4866-B489-76A739DA8BC8}" type="presOf" srcId="{97DDBA02-A9D9-4FBA-8C18-88752E58914A}" destId="{D6A65B0B-4B02-4D01-BE4B-48667FB2AAE1}" srcOrd="0" destOrd="0" presId="urn:microsoft.com/office/officeart/2005/8/layout/vList3"/>
    <dgm:cxn modelId="{6B74E3E8-0865-4664-843E-5A6669995E31}" type="presOf" srcId="{DE214FE7-D747-4BA7-AA7A-395A676C3427}" destId="{62872B38-A749-4CB7-BEAA-82CED4860BFB}" srcOrd="0" destOrd="0" presId="urn:microsoft.com/office/officeart/2005/8/layout/vList3"/>
    <dgm:cxn modelId="{0EB01D9A-B10A-42DC-A137-0AD84BAEADC2}" srcId="{97DDBA02-A9D9-4FBA-8C18-88752E58914A}" destId="{6F718042-2734-4C4E-9394-ECCE4E17D2E1}" srcOrd="1" destOrd="0" parTransId="{20F60C17-BC42-4482-9524-363CEB6AF115}" sibTransId="{A33D5F93-AE05-4F5D-9718-A36DD76889F5}"/>
    <dgm:cxn modelId="{88AED101-C7C6-4F58-9BEB-5657B740DCDD}" srcId="{97DDBA02-A9D9-4FBA-8C18-88752E58914A}" destId="{DE214FE7-D747-4BA7-AA7A-395A676C3427}" srcOrd="0" destOrd="0" parTransId="{A36A128C-B8E1-4650-B9FF-A12324BFDF5B}" sibTransId="{FE8B24E3-8B0D-48A4-9FCB-9DBC03B0F68F}"/>
    <dgm:cxn modelId="{61FFADE6-676C-4A59-8CD7-9E3C3BBD0055}" type="presParOf" srcId="{D6A65B0B-4B02-4D01-BE4B-48667FB2AAE1}" destId="{4D463AD0-8BB1-4F9F-BE9B-5D1F69F25221}" srcOrd="0" destOrd="0" presId="urn:microsoft.com/office/officeart/2005/8/layout/vList3"/>
    <dgm:cxn modelId="{919C60EB-B474-4012-B3A4-B71217C0F6DC}" type="presParOf" srcId="{4D463AD0-8BB1-4F9F-BE9B-5D1F69F25221}" destId="{44FDC926-82CB-4BE7-B77E-2B194EA84A38}" srcOrd="0" destOrd="0" presId="urn:microsoft.com/office/officeart/2005/8/layout/vList3"/>
    <dgm:cxn modelId="{F76929EE-B1B5-4559-AA22-7EA20B6C5351}" type="presParOf" srcId="{4D463AD0-8BB1-4F9F-BE9B-5D1F69F25221}" destId="{62872B38-A749-4CB7-BEAA-82CED4860BFB}" srcOrd="1" destOrd="0" presId="urn:microsoft.com/office/officeart/2005/8/layout/vList3"/>
    <dgm:cxn modelId="{0B295830-55D2-47A4-A477-78DCDC50942F}" type="presParOf" srcId="{D6A65B0B-4B02-4D01-BE4B-48667FB2AAE1}" destId="{16EB85C8-A6E2-46A5-9941-F1351269B72F}" srcOrd="1" destOrd="0" presId="urn:microsoft.com/office/officeart/2005/8/layout/vList3"/>
    <dgm:cxn modelId="{3FE83725-5EFA-40F5-ADFC-31231DA069C4}" type="presParOf" srcId="{D6A65B0B-4B02-4D01-BE4B-48667FB2AAE1}" destId="{4E51AA74-B427-4CFC-8C0A-560866F95A1D}" srcOrd="2" destOrd="0" presId="urn:microsoft.com/office/officeart/2005/8/layout/vList3"/>
    <dgm:cxn modelId="{33D4C1A6-ADB3-43CE-89E5-8D6B9EC36D21}" type="presParOf" srcId="{4E51AA74-B427-4CFC-8C0A-560866F95A1D}" destId="{F2D1000A-DC91-4048-833C-26F2BD49545A}" srcOrd="0" destOrd="0" presId="urn:microsoft.com/office/officeart/2005/8/layout/vList3"/>
    <dgm:cxn modelId="{EC2CC1A6-1328-4156-A006-8C31C3A822F2}" type="presParOf" srcId="{4E51AA74-B427-4CFC-8C0A-560866F95A1D}" destId="{2F0ACAC0-0881-431E-B908-3C0AC27D4790}" srcOrd="1" destOrd="0" presId="urn:microsoft.com/office/officeart/2005/8/layout/vList3"/>
    <dgm:cxn modelId="{39D58C6D-5080-43EE-8F80-9EFE17E00898}" type="presParOf" srcId="{D6A65B0B-4B02-4D01-BE4B-48667FB2AAE1}" destId="{3D43DDD0-9AAE-4F7C-B685-29EDF2F313BF}" srcOrd="3" destOrd="0" presId="urn:microsoft.com/office/officeart/2005/8/layout/vList3"/>
    <dgm:cxn modelId="{B558862C-F350-48CF-9FF7-AEC251D16A21}" type="presParOf" srcId="{D6A65B0B-4B02-4D01-BE4B-48667FB2AAE1}" destId="{34CC9AD3-8B84-4B49-A60D-8F4C8CE5726C}" srcOrd="4" destOrd="0" presId="urn:microsoft.com/office/officeart/2005/8/layout/vList3"/>
    <dgm:cxn modelId="{E9B34873-4E53-4FA4-A64F-64AFB3FE6F9D}" type="presParOf" srcId="{34CC9AD3-8B84-4B49-A60D-8F4C8CE5726C}" destId="{B643FFF5-6C7D-46B8-8337-7488AA65C33E}" srcOrd="0" destOrd="0" presId="urn:microsoft.com/office/officeart/2005/8/layout/vList3"/>
    <dgm:cxn modelId="{4068C429-4EA4-40CA-87FB-2A03191AE7C4}" type="presParOf" srcId="{34CC9AD3-8B84-4B49-A60D-8F4C8CE5726C}" destId="{7B3E17C5-4E88-4D68-B510-AFA5EDBBC46C}" srcOrd="1" destOrd="0" presId="urn:microsoft.com/office/officeart/2005/8/layout/vList3"/>
  </dgm:cxnLst>
  <dgm:bg/>
  <dgm:whole/>
</dgm:dataModel>
</file>

<file path=ppt/diagrams/data5.xml><?xml version="1.0" encoding="utf-8"?>
<dgm:dataModel xmlns:dgm="http://schemas.openxmlformats.org/drawingml/2006/diagram" xmlns:a="http://schemas.openxmlformats.org/drawingml/2006/main">
  <dgm:ptLst>
    <dgm:pt modelId="{97DDBA02-A9D9-4FBA-8C18-88752E58914A}"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DE214FE7-D747-4BA7-AA7A-395A676C3427}">
      <dgm:prSet phldrT="[Text]" custT="1"/>
      <dgm:spPr/>
      <dgm:t>
        <a:bodyPr/>
        <a:lstStyle/>
        <a:p>
          <a:r>
            <a:rPr lang="en-US" sz="2400" dirty="0" smtClean="0"/>
            <a:t>Phosphates are the naturally occurring form of the element </a:t>
          </a:r>
          <a:r>
            <a:rPr lang="en-US" sz="2400" dirty="0" smtClean="0">
              <a:hlinkClick xmlns:r="http://schemas.openxmlformats.org/officeDocument/2006/relationships" r:id="rId1" tooltip="Phosphorus"/>
            </a:rPr>
            <a:t>phosphorus</a:t>
          </a:r>
          <a:r>
            <a:rPr lang="en-US" sz="2400" dirty="0" smtClean="0"/>
            <a:t>, found in many </a:t>
          </a:r>
          <a:r>
            <a:rPr lang="en-US" sz="2400" dirty="0" smtClean="0">
              <a:hlinkClick xmlns:r="http://schemas.openxmlformats.org/officeDocument/2006/relationships" r:id="rId2" tooltip="Phosphate mineral"/>
            </a:rPr>
            <a:t>phosphate minerals</a:t>
          </a:r>
          <a:r>
            <a:rPr lang="en-US" sz="2400" dirty="0" smtClean="0"/>
            <a:t>.   In mineralogy and geology, phosphate refers to a rock or ore containing phosphate ions. Inorganic phosphates are mined to obtain phosphorus for use in agriculture and industry. </a:t>
          </a:r>
          <a:endParaRPr lang="en-US" sz="2400" dirty="0"/>
        </a:p>
      </dgm:t>
    </dgm:pt>
    <dgm:pt modelId="{A36A128C-B8E1-4650-B9FF-A12324BFDF5B}" type="parTrans" cxnId="{88AED101-C7C6-4F58-9BEB-5657B740DCDD}">
      <dgm:prSet/>
      <dgm:spPr/>
      <dgm:t>
        <a:bodyPr/>
        <a:lstStyle/>
        <a:p>
          <a:endParaRPr lang="en-US"/>
        </a:p>
      </dgm:t>
    </dgm:pt>
    <dgm:pt modelId="{FE8B24E3-8B0D-48A4-9FCB-9DBC03B0F68F}" type="sibTrans" cxnId="{88AED101-C7C6-4F58-9BEB-5657B740DCDD}">
      <dgm:prSet/>
      <dgm:spPr/>
      <dgm:t>
        <a:bodyPr/>
        <a:lstStyle/>
        <a:p>
          <a:endParaRPr lang="en-US"/>
        </a:p>
      </dgm:t>
    </dgm:pt>
    <dgm:pt modelId="{6F718042-2734-4C4E-9394-ECCE4E17D2E1}">
      <dgm:prSet phldrT="[Text]" custT="1"/>
      <dgm:spPr/>
      <dgm:t>
        <a:bodyPr/>
        <a:lstStyle/>
        <a:p>
          <a:r>
            <a:rPr lang="en-US" sz="2400" dirty="0" smtClean="0"/>
            <a:t>The largest </a:t>
          </a:r>
          <a:r>
            <a:rPr lang="en-US" sz="2400" dirty="0" err="1" smtClean="0">
              <a:hlinkClick xmlns:r="http://schemas.openxmlformats.org/officeDocument/2006/relationships" r:id="rId3" tooltip="Phosphorite"/>
            </a:rPr>
            <a:t>phosphorite</a:t>
          </a:r>
          <a:r>
            <a:rPr lang="en-US" sz="2400" dirty="0" smtClean="0"/>
            <a:t> or </a:t>
          </a:r>
          <a:r>
            <a:rPr lang="en-US" sz="2400" i="1" dirty="0" smtClean="0"/>
            <a:t>rock phosphate</a:t>
          </a:r>
          <a:r>
            <a:rPr lang="en-US" sz="2400" dirty="0" smtClean="0"/>
            <a:t> deposits in North America lie in the </a:t>
          </a:r>
          <a:r>
            <a:rPr lang="en-US" sz="2400" dirty="0" smtClean="0">
              <a:hlinkClick xmlns:r="http://schemas.openxmlformats.org/officeDocument/2006/relationships" r:id="rId4" tooltip="Bone Valley"/>
            </a:rPr>
            <a:t>Bone Valley</a:t>
          </a:r>
          <a:r>
            <a:rPr lang="en-US" sz="2400" dirty="0" smtClean="0"/>
            <a:t> region of central Florida, U.S.A., the Soda Springs region of Idaho, and the coast of North Carolina. Smaller deposits are located in Montana, Tennessee, Georgia and South Carolina near Charleston along Ashley Phosphate road. The small island nation of Nauru and its neighbor Banaba Island, which used to have massive phosphate deposits of the best quality, have been mined excessively. Rock phosphate can also be found in Egypt, Israel, Morocco, Navassa Island, Tunisia, Togo and Jordan, countries that have large phosphate mining industries.</a:t>
          </a:r>
          <a:endParaRPr lang="en-US" sz="2400" dirty="0"/>
        </a:p>
      </dgm:t>
    </dgm:pt>
    <dgm:pt modelId="{20F60C17-BC42-4482-9524-363CEB6AF115}" type="parTrans" cxnId="{0EB01D9A-B10A-42DC-A137-0AD84BAEADC2}">
      <dgm:prSet/>
      <dgm:spPr/>
      <dgm:t>
        <a:bodyPr/>
        <a:lstStyle/>
        <a:p>
          <a:endParaRPr lang="en-US"/>
        </a:p>
      </dgm:t>
    </dgm:pt>
    <dgm:pt modelId="{A33D5F93-AE05-4F5D-9718-A36DD76889F5}" type="sibTrans" cxnId="{0EB01D9A-B10A-42DC-A137-0AD84BAEADC2}">
      <dgm:prSet/>
      <dgm:spPr/>
      <dgm:t>
        <a:bodyPr/>
        <a:lstStyle/>
        <a:p>
          <a:endParaRPr lang="en-US"/>
        </a:p>
      </dgm:t>
    </dgm:pt>
    <dgm:pt modelId="{09697C9A-5B74-4942-B099-7341BB522BFC}" type="pres">
      <dgm:prSet presAssocID="{97DDBA02-A9D9-4FBA-8C18-88752E58914A}" presName="Name0" presStyleCnt="0">
        <dgm:presLayoutVars>
          <dgm:dir/>
          <dgm:animLvl val="lvl"/>
          <dgm:resizeHandles val="exact"/>
        </dgm:presLayoutVars>
      </dgm:prSet>
      <dgm:spPr/>
    </dgm:pt>
    <dgm:pt modelId="{03BD9357-DC22-47A8-9171-9F6BD6D78EE3}" type="pres">
      <dgm:prSet presAssocID="{DE214FE7-D747-4BA7-AA7A-395A676C3427}" presName="linNode" presStyleCnt="0"/>
      <dgm:spPr/>
    </dgm:pt>
    <dgm:pt modelId="{AE1B6A9A-75A9-4E56-8369-D5BEC31D3548}" type="pres">
      <dgm:prSet presAssocID="{DE214FE7-D747-4BA7-AA7A-395A676C3427}" presName="parentText" presStyleLbl="node1" presStyleIdx="0" presStyleCnt="2" custScaleX="272904" custScaleY="57976">
        <dgm:presLayoutVars>
          <dgm:chMax val="1"/>
          <dgm:bulletEnabled val="1"/>
        </dgm:presLayoutVars>
      </dgm:prSet>
      <dgm:spPr/>
    </dgm:pt>
    <dgm:pt modelId="{27D6ADD5-29B8-4E87-B592-7BD117DC4BD7}" type="pres">
      <dgm:prSet presAssocID="{FE8B24E3-8B0D-48A4-9FCB-9DBC03B0F68F}" presName="sp" presStyleCnt="0"/>
      <dgm:spPr/>
    </dgm:pt>
    <dgm:pt modelId="{7FD2EA80-5C56-4268-B97E-834CAD153DF1}" type="pres">
      <dgm:prSet presAssocID="{6F718042-2734-4C4E-9394-ECCE4E17D2E1}" presName="linNode" presStyleCnt="0"/>
      <dgm:spPr/>
    </dgm:pt>
    <dgm:pt modelId="{29208CDA-D892-4454-B518-2731A69D0D3D}" type="pres">
      <dgm:prSet presAssocID="{6F718042-2734-4C4E-9394-ECCE4E17D2E1}" presName="parentText" presStyleLbl="node1" presStyleIdx="1" presStyleCnt="2" custScaleX="277778">
        <dgm:presLayoutVars>
          <dgm:chMax val="1"/>
          <dgm:bulletEnabled val="1"/>
        </dgm:presLayoutVars>
      </dgm:prSet>
      <dgm:spPr/>
      <dgm:t>
        <a:bodyPr/>
        <a:lstStyle/>
        <a:p>
          <a:endParaRPr lang="en-US"/>
        </a:p>
      </dgm:t>
    </dgm:pt>
  </dgm:ptLst>
  <dgm:cxnLst>
    <dgm:cxn modelId="{88AED101-C7C6-4F58-9BEB-5657B740DCDD}" srcId="{97DDBA02-A9D9-4FBA-8C18-88752E58914A}" destId="{DE214FE7-D747-4BA7-AA7A-395A676C3427}" srcOrd="0" destOrd="0" parTransId="{A36A128C-B8E1-4650-B9FF-A12324BFDF5B}" sibTransId="{FE8B24E3-8B0D-48A4-9FCB-9DBC03B0F68F}"/>
    <dgm:cxn modelId="{60B29C97-BD2F-40D3-86DA-EB674D153FEE}" type="presOf" srcId="{DE214FE7-D747-4BA7-AA7A-395A676C3427}" destId="{AE1B6A9A-75A9-4E56-8369-D5BEC31D3548}" srcOrd="0" destOrd="0" presId="urn:microsoft.com/office/officeart/2005/8/layout/vList5"/>
    <dgm:cxn modelId="{3A82EABB-C504-450A-8FD5-3360EE860797}" type="presOf" srcId="{6F718042-2734-4C4E-9394-ECCE4E17D2E1}" destId="{29208CDA-D892-4454-B518-2731A69D0D3D}" srcOrd="0" destOrd="0" presId="urn:microsoft.com/office/officeart/2005/8/layout/vList5"/>
    <dgm:cxn modelId="{52F22261-9D2D-4F11-8D1A-EF1D0CB03E16}" type="presOf" srcId="{97DDBA02-A9D9-4FBA-8C18-88752E58914A}" destId="{09697C9A-5B74-4942-B099-7341BB522BFC}" srcOrd="0" destOrd="0" presId="urn:microsoft.com/office/officeart/2005/8/layout/vList5"/>
    <dgm:cxn modelId="{0EB01D9A-B10A-42DC-A137-0AD84BAEADC2}" srcId="{97DDBA02-A9D9-4FBA-8C18-88752E58914A}" destId="{6F718042-2734-4C4E-9394-ECCE4E17D2E1}" srcOrd="1" destOrd="0" parTransId="{20F60C17-BC42-4482-9524-363CEB6AF115}" sibTransId="{A33D5F93-AE05-4F5D-9718-A36DD76889F5}"/>
    <dgm:cxn modelId="{ED5F9B56-4677-4F78-82E6-19090A7C8B60}" type="presParOf" srcId="{09697C9A-5B74-4942-B099-7341BB522BFC}" destId="{03BD9357-DC22-47A8-9171-9F6BD6D78EE3}" srcOrd="0" destOrd="0" presId="urn:microsoft.com/office/officeart/2005/8/layout/vList5"/>
    <dgm:cxn modelId="{4CADBB09-7706-4EC8-B875-5FB622A53A80}" type="presParOf" srcId="{03BD9357-DC22-47A8-9171-9F6BD6D78EE3}" destId="{AE1B6A9A-75A9-4E56-8369-D5BEC31D3548}" srcOrd="0" destOrd="0" presId="urn:microsoft.com/office/officeart/2005/8/layout/vList5"/>
    <dgm:cxn modelId="{4F94A45E-9334-4F5B-AC54-11681F02A070}" type="presParOf" srcId="{09697C9A-5B74-4942-B099-7341BB522BFC}" destId="{27D6ADD5-29B8-4E87-B592-7BD117DC4BD7}" srcOrd="1" destOrd="0" presId="urn:microsoft.com/office/officeart/2005/8/layout/vList5"/>
    <dgm:cxn modelId="{C19D28E5-A549-4FEE-AD21-228EC134D247}" type="presParOf" srcId="{09697C9A-5B74-4942-B099-7341BB522BFC}" destId="{7FD2EA80-5C56-4268-B97E-834CAD153DF1}" srcOrd="2" destOrd="0" presId="urn:microsoft.com/office/officeart/2005/8/layout/vList5"/>
    <dgm:cxn modelId="{2F8264E1-6747-4824-93F1-C7336A2A366D}" type="presParOf" srcId="{7FD2EA80-5C56-4268-B97E-834CAD153DF1}" destId="{29208CDA-D892-4454-B518-2731A69D0D3D}" srcOrd="0" destOrd="0" presId="urn:microsoft.com/office/officeart/2005/8/layout/vList5"/>
  </dgm:cxnLst>
  <dgm:bg/>
  <dgm:whole/>
</dgm:dataModel>
</file>

<file path=ppt/diagrams/data6.xml><?xml version="1.0" encoding="utf-8"?>
<dgm:dataModel xmlns:dgm="http://schemas.openxmlformats.org/drawingml/2006/diagram" xmlns:a="http://schemas.openxmlformats.org/drawingml/2006/main">
  <dgm:ptLst>
    <dgm:pt modelId="{ED5F075E-326D-4A7F-A16A-E8FEE026B221}" type="doc">
      <dgm:prSet loTypeId="urn:microsoft.com/office/officeart/2005/8/layout/vList5" loCatId="list" qsTypeId="urn:microsoft.com/office/officeart/2005/8/quickstyle/simple1" qsCatId="simple" csTypeId="urn:microsoft.com/office/officeart/2005/8/colors/accent2_5" csCatId="accent2" phldr="1"/>
      <dgm:spPr/>
      <dgm:t>
        <a:bodyPr/>
        <a:lstStyle/>
        <a:p>
          <a:endParaRPr lang="en-US"/>
        </a:p>
      </dgm:t>
    </dgm:pt>
    <dgm:pt modelId="{6506E3CB-7EEC-43A4-9EBF-23C850E72AB8}">
      <dgm:prSet phldrT="[Text]"/>
      <dgm:spPr/>
      <dgm:t>
        <a:bodyPr/>
        <a:lstStyle/>
        <a:p>
          <a:pPr algn="ctr"/>
          <a:r>
            <a:rPr lang="en-US" dirty="0" err="1" smtClean="0"/>
            <a:t>Phosphorite</a:t>
          </a:r>
          <a:r>
            <a:rPr lang="en-US" dirty="0" smtClean="0"/>
            <a:t> mines are primarily found in:</a:t>
          </a:r>
        </a:p>
        <a:p>
          <a:pPr algn="l"/>
          <a:r>
            <a:rPr lang="en-US" b="1" dirty="0" smtClean="0"/>
            <a:t>North America</a:t>
          </a:r>
          <a:r>
            <a:rPr lang="en-US" dirty="0" smtClean="0"/>
            <a:t>: 	U.S.A., especially </a:t>
          </a:r>
          <a:r>
            <a:rPr lang="en-US" dirty="0" smtClean="0">
              <a:hlinkClick xmlns:r="http://schemas.openxmlformats.org/officeDocument/2006/relationships" r:id="rId1" tooltip="North Carolina"/>
            </a:rPr>
            <a:t>North Carolina</a:t>
          </a:r>
          <a:r>
            <a:rPr lang="en-US" dirty="0" smtClean="0"/>
            <a:t>, 	with lesser deposits in </a:t>
          </a:r>
          <a:r>
            <a:rPr lang="en-US" dirty="0" smtClean="0">
              <a:hlinkClick xmlns:r="http://schemas.openxmlformats.org/officeDocument/2006/relationships" r:id="rId2" tooltip="Florida"/>
            </a:rPr>
            <a:t>Florida</a:t>
          </a:r>
          <a:r>
            <a:rPr lang="en-US" dirty="0" smtClean="0"/>
            <a:t>, </a:t>
          </a:r>
          <a:r>
            <a:rPr lang="en-US" dirty="0" smtClean="0">
              <a:hlinkClick xmlns:r="http://schemas.openxmlformats.org/officeDocument/2006/relationships" r:id="rId3" tooltip="Idaho"/>
            </a:rPr>
            <a:t>Idaho</a:t>
          </a:r>
          <a:r>
            <a:rPr lang="en-US" dirty="0" smtClean="0"/>
            <a:t> and 	</a:t>
          </a:r>
          <a:r>
            <a:rPr lang="en-US" dirty="0" smtClean="0">
              <a:hlinkClick xmlns:r="http://schemas.openxmlformats.org/officeDocument/2006/relationships" r:id="rId4" tooltip="Tennessee"/>
            </a:rPr>
            <a:t>Tennessee</a:t>
          </a:r>
          <a:r>
            <a:rPr lang="en-US" dirty="0" smtClean="0"/>
            <a:t>.</a:t>
          </a:r>
        </a:p>
        <a:p>
          <a:pPr algn="l"/>
          <a:r>
            <a:rPr lang="en-US" b="1" dirty="0" smtClean="0"/>
            <a:t>Africa</a:t>
          </a:r>
          <a:r>
            <a:rPr lang="en-US" dirty="0" smtClean="0"/>
            <a:t>: 	</a:t>
          </a:r>
          <a:r>
            <a:rPr lang="en-US" dirty="0" smtClean="0">
              <a:hlinkClick xmlns:r="http://schemas.openxmlformats.org/officeDocument/2006/relationships" r:id="rId5" tooltip="Morocco"/>
            </a:rPr>
            <a:t>Morocco</a:t>
          </a:r>
          <a:r>
            <a:rPr lang="en-US" dirty="0" smtClean="0"/>
            <a:t>, mainly near </a:t>
          </a:r>
          <a:r>
            <a:rPr lang="en-US" dirty="0" err="1" smtClean="0">
              <a:hlinkClick xmlns:r="http://schemas.openxmlformats.org/officeDocument/2006/relationships" r:id="rId6" tooltip="Khouribga"/>
            </a:rPr>
            <a:t>Khouribga</a:t>
          </a:r>
          <a:r>
            <a:rPr lang="en-US" dirty="0" smtClean="0"/>
            <a:t> and 	</a:t>
          </a:r>
          <a:r>
            <a:rPr lang="en-US" dirty="0" err="1" smtClean="0">
              <a:hlinkClick xmlns:r="http://schemas.openxmlformats.org/officeDocument/2006/relationships" r:id="rId7" tooltip="Youssoufia"/>
            </a:rPr>
            <a:t>Youssoufia</a:t>
          </a:r>
          <a:r>
            <a:rPr lang="en-US" dirty="0" smtClean="0"/>
            <a:t>; </a:t>
          </a:r>
          <a:r>
            <a:rPr lang="en-US" dirty="0" smtClean="0">
              <a:hlinkClick xmlns:r="http://schemas.openxmlformats.org/officeDocument/2006/relationships" r:id="rId8" tooltip="Senegal"/>
            </a:rPr>
            <a:t>Senegal</a:t>
          </a:r>
          <a:r>
            <a:rPr lang="en-US" dirty="0" smtClean="0"/>
            <a:t>, </a:t>
          </a:r>
          <a:r>
            <a:rPr lang="en-US" dirty="0" smtClean="0">
              <a:hlinkClick xmlns:r="http://schemas.openxmlformats.org/officeDocument/2006/relationships" r:id="rId9" tooltip="Togo"/>
            </a:rPr>
            <a:t>Togo</a:t>
          </a:r>
          <a:r>
            <a:rPr lang="en-US" dirty="0" smtClean="0"/>
            <a:t>, </a:t>
          </a:r>
          <a:r>
            <a:rPr lang="en-US" dirty="0" smtClean="0">
              <a:hlinkClick xmlns:r="http://schemas.openxmlformats.org/officeDocument/2006/relationships" r:id="rId10" tooltip="Tunisia"/>
            </a:rPr>
            <a:t>Tunisia</a:t>
          </a:r>
          <a:r>
            <a:rPr lang="en-US" dirty="0" smtClean="0"/>
            <a:t> and 	</a:t>
          </a:r>
          <a:r>
            <a:rPr lang="en-US" dirty="0" smtClean="0">
              <a:hlinkClick xmlns:r="http://schemas.openxmlformats.org/officeDocument/2006/relationships" r:id="rId11" tooltip="Western Sahara"/>
            </a:rPr>
            <a:t>Western Sahara</a:t>
          </a:r>
          <a:r>
            <a:rPr lang="en-US" dirty="0" smtClean="0"/>
            <a:t>.</a:t>
          </a:r>
        </a:p>
        <a:p>
          <a:pPr algn="l"/>
          <a:r>
            <a:rPr lang="en-US" b="1" dirty="0" smtClean="0"/>
            <a:t>Middle East</a:t>
          </a:r>
          <a:r>
            <a:rPr lang="en-US" dirty="0" smtClean="0"/>
            <a:t>:   </a:t>
          </a:r>
          <a:r>
            <a:rPr lang="en-US" dirty="0" smtClean="0">
              <a:hlinkClick xmlns:r="http://schemas.openxmlformats.org/officeDocument/2006/relationships" r:id="rId12" tooltip="Israel"/>
            </a:rPr>
            <a:t>Israel</a:t>
          </a:r>
          <a:r>
            <a:rPr lang="en-US" dirty="0" smtClean="0"/>
            <a:t>, </a:t>
          </a:r>
          <a:r>
            <a:rPr lang="en-US" dirty="0" smtClean="0">
              <a:hlinkClick xmlns:r="http://schemas.openxmlformats.org/officeDocument/2006/relationships" r:id="rId13" tooltip="Saudi Arabia"/>
            </a:rPr>
            <a:t>Saudi Arabia</a:t>
          </a:r>
          <a:r>
            <a:rPr lang="en-US" dirty="0" smtClean="0"/>
            <a:t>, </a:t>
          </a:r>
          <a:r>
            <a:rPr lang="en-US" dirty="0" smtClean="0">
              <a:hlinkClick xmlns:r="http://schemas.openxmlformats.org/officeDocument/2006/relationships" r:id="rId14" tooltip="Jordan"/>
            </a:rPr>
            <a:t>Jordan</a:t>
          </a:r>
          <a:r>
            <a:rPr lang="en-US" dirty="0" smtClean="0"/>
            <a:t>, </a:t>
          </a:r>
          <a:r>
            <a:rPr lang="en-US" dirty="0" smtClean="0">
              <a:hlinkClick xmlns:r="http://schemas.openxmlformats.org/officeDocument/2006/relationships" r:id="rId15" tooltip="Iraq"/>
            </a:rPr>
            <a:t>Iraq</a:t>
          </a:r>
          <a:r>
            <a:rPr lang="en-US" dirty="0" smtClean="0"/>
            <a:t>, 	at the town of </a:t>
          </a:r>
          <a:r>
            <a:rPr lang="en-US" dirty="0" err="1" smtClean="0">
              <a:hlinkClick xmlns:r="http://schemas.openxmlformats.org/officeDocument/2006/relationships" r:id="rId16" tooltip="Akashat"/>
            </a:rPr>
            <a:t>Akashat</a:t>
          </a:r>
          <a:r>
            <a:rPr lang="en-US" dirty="0" smtClean="0"/>
            <a:t>, near to the 	Jordanian borders.</a:t>
          </a:r>
        </a:p>
        <a:p>
          <a:pPr algn="l"/>
          <a:r>
            <a:rPr lang="en-US" b="1" dirty="0" smtClean="0"/>
            <a:t>Oceania</a:t>
          </a:r>
          <a:r>
            <a:rPr lang="en-US" dirty="0" smtClean="0"/>
            <a:t>: </a:t>
          </a:r>
          <a:r>
            <a:rPr lang="en-US" dirty="0" smtClean="0">
              <a:hlinkClick xmlns:r="http://schemas.openxmlformats.org/officeDocument/2006/relationships" r:id="rId17" tooltip="Australia"/>
            </a:rPr>
            <a:t>Australia</a:t>
          </a:r>
          <a:r>
            <a:rPr lang="en-US" dirty="0" smtClean="0"/>
            <a:t>, </a:t>
          </a:r>
          <a:r>
            <a:rPr lang="en-US" dirty="0" err="1" smtClean="0">
              <a:hlinkClick xmlns:r="http://schemas.openxmlformats.org/officeDocument/2006/relationships" r:id="rId18" tooltip="Makatea"/>
            </a:rPr>
            <a:t>Makatea</a:t>
          </a:r>
          <a:r>
            <a:rPr lang="en-US" dirty="0" smtClean="0"/>
            <a:t>, </a:t>
          </a:r>
          <a:r>
            <a:rPr lang="en-US" dirty="0" smtClean="0">
              <a:hlinkClick xmlns:r="http://schemas.openxmlformats.org/officeDocument/2006/relationships" r:id="rId19" tooltip="Nauru"/>
            </a:rPr>
            <a:t>Nauru</a:t>
          </a:r>
          <a:r>
            <a:rPr lang="en-US" dirty="0" smtClean="0"/>
            <a:t>, </a:t>
          </a:r>
          <a:r>
            <a:rPr lang="en-US" dirty="0" smtClean="0">
              <a:hlinkClick xmlns:r="http://schemas.openxmlformats.org/officeDocument/2006/relationships" r:id="rId20" tooltip="Ocean Island"/>
            </a:rPr>
            <a:t>Ocean Island</a:t>
          </a:r>
          <a:r>
            <a:rPr lang="en-US" dirty="0" smtClean="0"/>
            <a:t>.</a:t>
          </a:r>
          <a:endParaRPr lang="en-US" dirty="0"/>
        </a:p>
      </dgm:t>
    </dgm:pt>
    <dgm:pt modelId="{FE5B1D33-42DA-4265-9BE9-520263B2D2AD}" type="parTrans" cxnId="{F959D465-B142-4902-9FBE-69DDB4750BB5}">
      <dgm:prSet/>
      <dgm:spPr/>
      <dgm:t>
        <a:bodyPr/>
        <a:lstStyle/>
        <a:p>
          <a:endParaRPr lang="en-US"/>
        </a:p>
      </dgm:t>
    </dgm:pt>
    <dgm:pt modelId="{71E65C2B-880A-4565-AEC5-06D73C4DABE7}" type="sibTrans" cxnId="{F959D465-B142-4902-9FBE-69DDB4750BB5}">
      <dgm:prSet/>
      <dgm:spPr/>
      <dgm:t>
        <a:bodyPr/>
        <a:lstStyle/>
        <a:p>
          <a:endParaRPr lang="en-US"/>
        </a:p>
      </dgm:t>
    </dgm:pt>
    <dgm:pt modelId="{FEEC1754-283C-4ED1-A758-F082F4FDC9EB}" type="pres">
      <dgm:prSet presAssocID="{ED5F075E-326D-4A7F-A16A-E8FEE026B221}" presName="Name0" presStyleCnt="0">
        <dgm:presLayoutVars>
          <dgm:dir/>
          <dgm:animLvl val="lvl"/>
          <dgm:resizeHandles val="exact"/>
        </dgm:presLayoutVars>
      </dgm:prSet>
      <dgm:spPr/>
    </dgm:pt>
    <dgm:pt modelId="{2358767C-FBF0-4E13-A30F-20590A58CA49}" type="pres">
      <dgm:prSet presAssocID="{6506E3CB-7EEC-43A4-9EBF-23C850E72AB8}" presName="linNode" presStyleCnt="0"/>
      <dgm:spPr/>
    </dgm:pt>
    <dgm:pt modelId="{949B56BB-FBC0-4221-8766-18FC4CE051D4}" type="pres">
      <dgm:prSet presAssocID="{6506E3CB-7EEC-43A4-9EBF-23C850E72AB8}" presName="parentText" presStyleLbl="node1" presStyleIdx="0" presStyleCnt="1" custScaleX="2000000" custLinFactNeighborX="-1565">
        <dgm:presLayoutVars>
          <dgm:chMax val="1"/>
          <dgm:bulletEnabled val="1"/>
        </dgm:presLayoutVars>
      </dgm:prSet>
      <dgm:spPr/>
      <dgm:t>
        <a:bodyPr/>
        <a:lstStyle/>
        <a:p>
          <a:endParaRPr lang="en-US"/>
        </a:p>
      </dgm:t>
    </dgm:pt>
  </dgm:ptLst>
  <dgm:cxnLst>
    <dgm:cxn modelId="{FFC5570C-1EAA-482D-BF14-8C86701BD819}" type="presOf" srcId="{6506E3CB-7EEC-43A4-9EBF-23C850E72AB8}" destId="{949B56BB-FBC0-4221-8766-18FC4CE051D4}" srcOrd="0" destOrd="0" presId="urn:microsoft.com/office/officeart/2005/8/layout/vList5"/>
    <dgm:cxn modelId="{F959D465-B142-4902-9FBE-69DDB4750BB5}" srcId="{ED5F075E-326D-4A7F-A16A-E8FEE026B221}" destId="{6506E3CB-7EEC-43A4-9EBF-23C850E72AB8}" srcOrd="0" destOrd="0" parTransId="{FE5B1D33-42DA-4265-9BE9-520263B2D2AD}" sibTransId="{71E65C2B-880A-4565-AEC5-06D73C4DABE7}"/>
    <dgm:cxn modelId="{1ACDC4BF-C00E-40CC-A9A9-1DFF0EED0DF3}" type="presOf" srcId="{ED5F075E-326D-4A7F-A16A-E8FEE026B221}" destId="{FEEC1754-283C-4ED1-A758-F082F4FDC9EB}" srcOrd="0" destOrd="0" presId="urn:microsoft.com/office/officeart/2005/8/layout/vList5"/>
    <dgm:cxn modelId="{E125ED9C-6911-4DDC-B331-181E66FFE61C}" type="presParOf" srcId="{FEEC1754-283C-4ED1-A758-F082F4FDC9EB}" destId="{2358767C-FBF0-4E13-A30F-20590A58CA49}" srcOrd="0" destOrd="0" presId="urn:microsoft.com/office/officeart/2005/8/layout/vList5"/>
    <dgm:cxn modelId="{8444815E-AA76-49F9-8CA0-D87F8AA5D3ED}" type="presParOf" srcId="{2358767C-FBF0-4E13-A30F-20590A58CA49}" destId="{949B56BB-FBC0-4221-8766-18FC4CE051D4}" srcOrd="0" destOrd="0" presId="urn:microsoft.com/office/officeart/2005/8/layout/vList5"/>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79156F-D235-4AF8-9153-755C859D513B}" type="datetimeFigureOut">
              <a:rPr lang="en-US" smtClean="0"/>
              <a:pPr/>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79156F-D235-4AF8-9153-755C859D513B}" type="datetimeFigureOut">
              <a:rPr lang="en-US" smtClean="0"/>
              <a:pPr/>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79156F-D235-4AF8-9153-755C859D513B}" type="datetimeFigureOut">
              <a:rPr lang="en-US" smtClean="0"/>
              <a:pPr/>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79156F-D235-4AF8-9153-755C859D513B}" type="datetimeFigureOut">
              <a:rPr lang="en-US" smtClean="0"/>
              <a:pPr/>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79156F-D235-4AF8-9153-755C859D513B}" type="datetimeFigureOut">
              <a:rPr lang="en-US" smtClean="0"/>
              <a:pPr/>
              <a:t>7/12/2010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79156F-D235-4AF8-9153-755C859D513B}" type="datetimeFigureOut">
              <a:rPr lang="en-US" smtClean="0"/>
              <a:pPr/>
              <a:t>7/12/2010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79156F-D235-4AF8-9153-755C859D513B}" type="datetimeFigureOut">
              <a:rPr lang="en-US" smtClean="0"/>
              <a:pPr/>
              <a:t>7/12/2010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79156F-D235-4AF8-9153-755C859D513B}" type="datetimeFigureOut">
              <a:rPr lang="en-US" smtClean="0"/>
              <a:pPr/>
              <a:t>7/12/2010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79156F-D235-4AF8-9153-755C859D513B}" type="datetimeFigureOut">
              <a:rPr lang="en-US" smtClean="0"/>
              <a:pPr/>
              <a:t>7/12/2010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79156F-D235-4AF8-9153-755C859D513B}" type="datetimeFigureOut">
              <a:rPr lang="en-US" smtClean="0"/>
              <a:pPr/>
              <a:t>7/12/2010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79156F-D235-4AF8-9153-755C859D513B}" type="datetimeFigureOut">
              <a:rPr lang="en-US" smtClean="0"/>
              <a:pPr/>
              <a:t>7/12/2010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D19715-9E65-4E59-A901-0DC3721A09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79156F-D235-4AF8-9153-755C859D513B}" type="datetimeFigureOut">
              <a:rPr lang="en-US" smtClean="0"/>
              <a:pPr/>
              <a:t>7/12/2010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D19715-9E65-4E59-A901-0DC3721A09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Eutrophication" TargetMode="External"/><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en.wikipedia.org/wiki/Uranium" TargetMode="External"/><Relationship Id="rId3" Type="http://schemas.openxmlformats.org/officeDocument/2006/relationships/hyperlink" Target="http://en.wikipedia.org/wiki/Cadmium" TargetMode="External"/><Relationship Id="rId7" Type="http://schemas.openxmlformats.org/officeDocument/2006/relationships/hyperlink" Target="http://en.wikipedia.org/wiki/Chromium" TargetMode="External"/><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hyperlink" Target="http://en.wikipedia.org/wiki/Copper" TargetMode="External"/><Relationship Id="rId5" Type="http://schemas.openxmlformats.org/officeDocument/2006/relationships/hyperlink" Target="http://en.wikipedia.org/wiki/Nickel" TargetMode="External"/><Relationship Id="rId4" Type="http://schemas.openxmlformats.org/officeDocument/2006/relationships/hyperlink" Target="http://en.wikipedia.org/wiki/Lead"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Documents and Settings\Personal\My Documents\2527670737_b7d4f21e50.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sp>
        <p:nvSpPr>
          <p:cNvPr id="2" name="Title 1"/>
          <p:cNvSpPr>
            <a:spLocks noGrp="1"/>
          </p:cNvSpPr>
          <p:nvPr>
            <p:ph type="ctrTitle"/>
          </p:nvPr>
        </p:nvSpPr>
        <p:spPr>
          <a:xfrm>
            <a:off x="685800" y="457200"/>
            <a:ext cx="7772400" cy="4571999"/>
          </a:xfrm>
        </p:spPr>
        <p:txBody>
          <a:bodyPr>
            <a:noAutofit/>
          </a:bodyPr>
          <a:lstStyle/>
          <a:p>
            <a: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t>Manganese, Phosphate </a:t>
            </a:r>
            <a:b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br>
            <a:r>
              <a:rPr lang="en-PH"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t>and </a:t>
            </a:r>
            <a: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t/>
            </a:r>
            <a:b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br>
            <a:r>
              <a:rPr lang="en-PH"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rPr>
              <a:t>Coal Mining</a:t>
            </a:r>
            <a:endParaRPr lang="en-US" sz="6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Showcard Gothic" pitchFamily="82" charset="0"/>
            </a:endParaRPr>
          </a:p>
        </p:txBody>
      </p:sp>
      <p:sp>
        <p:nvSpPr>
          <p:cNvPr id="3" name="Subtitle 2"/>
          <p:cNvSpPr>
            <a:spLocks noGrp="1"/>
          </p:cNvSpPr>
          <p:nvPr>
            <p:ph type="subTitle" idx="1"/>
          </p:nvPr>
        </p:nvSpPr>
        <p:spPr>
          <a:xfrm>
            <a:off x="1447800" y="5562600"/>
            <a:ext cx="6400800" cy="914400"/>
          </a:xfrm>
        </p:spPr>
        <p:style>
          <a:lnRef idx="1">
            <a:schemeClr val="accent5"/>
          </a:lnRef>
          <a:fillRef idx="2">
            <a:schemeClr val="accent5"/>
          </a:fillRef>
          <a:effectRef idx="1">
            <a:schemeClr val="accent5"/>
          </a:effectRef>
          <a:fontRef idx="minor">
            <a:schemeClr val="dk1"/>
          </a:fontRef>
        </p:style>
        <p:txBody>
          <a:bodyPr>
            <a:normAutofit/>
          </a:bodyPr>
          <a:lstStyle/>
          <a:p>
            <a:endParaRPr lang="en-PH" sz="800" dirty="0" smtClean="0"/>
          </a:p>
          <a:p>
            <a:r>
              <a:rPr lang="en-PH" b="1" dirty="0" smtClean="0"/>
              <a:t>A </a:t>
            </a:r>
            <a:r>
              <a:rPr lang="en-PH" b="1" dirty="0" smtClean="0"/>
              <a:t>Comparative Study</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 from="(-#ppt_w/2)" to="(#ppt_x)" calcmode="lin" valueType="num">
                                      <p:cBhvr>
                                        <p:cTn id="7" dur="3000" fill="hold">
                                          <p:stCondLst>
                                            <p:cond delay="0"/>
                                          </p:stCondLst>
                                        </p:cTn>
                                        <p:tgtEl>
                                          <p:spTgt spid="1029"/>
                                        </p:tgtEl>
                                        <p:attrNameLst>
                                          <p:attrName>ppt_x</p:attrName>
                                        </p:attrNameLst>
                                      </p:cBhvr>
                                    </p:anim>
                                    <p:anim from="0" to="-1.0" calcmode="lin" valueType="num">
                                      <p:cBhvr>
                                        <p:cTn id="8" dur="1000" decel="50000" autoRev="1" fill="hold">
                                          <p:stCondLst>
                                            <p:cond delay="3000"/>
                                          </p:stCondLst>
                                        </p:cTn>
                                        <p:tgtEl>
                                          <p:spTgt spid="1029"/>
                                        </p:tgtEl>
                                        <p:attrNameLst>
                                          <p:attrName>xshear</p:attrName>
                                        </p:attrNameLst>
                                      </p:cBhvr>
                                    </p:anim>
                                    <p:animScale>
                                      <p:cBhvr>
                                        <p:cTn id="9" dur="1000" decel="100000" autoRev="1" fill="hold">
                                          <p:stCondLst>
                                            <p:cond delay="3000"/>
                                          </p:stCondLst>
                                        </p:cTn>
                                        <p:tgtEl>
                                          <p:spTgt spid="1029"/>
                                        </p:tgtEl>
                                      </p:cBhvr>
                                      <p:from x="100000" y="100000"/>
                                      <p:to x="80000" y="100000"/>
                                    </p:animScale>
                                    <p:anim by="(#ppt_h/3+#ppt_w*0.1)" calcmode="lin" valueType="num">
                                      <p:cBhvr additive="sum">
                                        <p:cTn id="10" dur="1000" decel="100000" autoRev="1" fill="hold">
                                          <p:stCondLst>
                                            <p:cond delay="3000"/>
                                          </p:stCondLst>
                                        </p:cTn>
                                        <p:tgtEl>
                                          <p:spTgt spid="1029"/>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2"/>
                                        </p:tgtEl>
                                        <p:attrNameLst>
                                          <p:attrName>style.visibility</p:attrName>
                                        </p:attrNameLst>
                                      </p:cBhvr>
                                      <p:to>
                                        <p:strVal val="visible"/>
                                      </p:to>
                                    </p:set>
                                    <p:anim calcmode="discrete" valueType="clr">
                                      <p:cBhvr override="childStyle">
                                        <p:cTn id="15"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6" dur="500"/>
                                        <p:tgtEl>
                                          <p:spTgt spid="2"/>
                                        </p:tgtEl>
                                        <p:attrNameLst>
                                          <p:attrName>fillcolor</p:attrName>
                                        </p:attrNameLst>
                                      </p:cBhvr>
                                      <p:tavLst>
                                        <p:tav tm="0">
                                          <p:val>
                                            <p:clrVal>
                                              <a:schemeClr val="accent2"/>
                                            </p:clrVal>
                                          </p:val>
                                        </p:tav>
                                        <p:tav tm="50000">
                                          <p:val>
                                            <p:clrVal>
                                              <a:schemeClr val="hlink"/>
                                            </p:clrVal>
                                          </p:val>
                                        </p:tav>
                                      </p:tavLst>
                                    </p:anim>
                                    <p:set>
                                      <p:cBhvr>
                                        <p:cTn id="17" dur="500"/>
                                        <p:tgtEl>
                                          <p:spTgt spid="2"/>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40" presetClass="entr" presetSubtype="0" fill="hold" grpId="0" nodeType="clickEffect">
                                  <p:stCondLst>
                                    <p:cond delay="0"/>
                                  </p:stCondLst>
                                  <p:iterate type="lt">
                                    <p:tmPct val="10000"/>
                                  </p:iterate>
                                  <p:childTnLst>
                                    <p:set>
                                      <p:cBhvr>
                                        <p:cTn id="21" dur="1" fill="hold">
                                          <p:stCondLst>
                                            <p:cond delay="0"/>
                                          </p:stCondLst>
                                        </p:cTn>
                                        <p:tgtEl>
                                          <p:spTgt spid="3">
                                            <p:bg/>
                                          </p:spTgt>
                                        </p:tgtEl>
                                        <p:attrNameLst>
                                          <p:attrName>style.visibility</p:attrName>
                                        </p:attrNameLst>
                                      </p:cBhvr>
                                      <p:to>
                                        <p:strVal val="visible"/>
                                      </p:to>
                                    </p:set>
                                    <p:animEffect transition="in" filter="fade">
                                      <p:cBhvr>
                                        <p:cTn id="22" dur="2000"/>
                                        <p:tgtEl>
                                          <p:spTgt spid="3">
                                            <p:bg/>
                                          </p:spTgt>
                                        </p:tgtEl>
                                      </p:cBhvr>
                                    </p:animEffect>
                                    <p:anim calcmode="lin" valueType="num">
                                      <p:cBhvr>
                                        <p:cTn id="23" dur="2000" fill="hold"/>
                                        <p:tgtEl>
                                          <p:spTgt spid="3">
                                            <p:bg/>
                                          </p:spTgt>
                                        </p:tgtEl>
                                        <p:attrNameLst>
                                          <p:attrName>ppt_x</p:attrName>
                                        </p:attrNameLst>
                                      </p:cBhvr>
                                      <p:tavLst>
                                        <p:tav tm="0">
                                          <p:val>
                                            <p:strVal val="#ppt_x-.1"/>
                                          </p:val>
                                        </p:tav>
                                        <p:tav tm="100000">
                                          <p:val>
                                            <p:strVal val="#ppt_x"/>
                                          </p:val>
                                        </p:tav>
                                      </p:tavLst>
                                    </p:anim>
                                    <p:anim calcmode="lin" valueType="num">
                                      <p:cBhvr>
                                        <p:cTn id="24" dur="20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0" presetClass="entr" presetSubtype="0" fill="hold" grpId="0" nodeType="clickEffect">
                                  <p:stCondLst>
                                    <p:cond delay="0"/>
                                  </p:stCondLst>
                                  <p:iterate type="lt">
                                    <p:tmPct val="10000"/>
                                  </p:iterate>
                                  <p:childTnLst>
                                    <p:set>
                                      <p:cBhvr>
                                        <p:cTn id="28" dur="1" fill="hold">
                                          <p:stCondLst>
                                            <p:cond delay="0"/>
                                          </p:stCondLst>
                                        </p:cTn>
                                        <p:tgtEl>
                                          <p:spTgt spid="3">
                                            <p:txEl>
                                              <p:pRg st="1" end="1"/>
                                            </p:txEl>
                                          </p:spTgt>
                                        </p:tgtEl>
                                        <p:attrNameLst>
                                          <p:attrName>style.visibility</p:attrName>
                                        </p:attrNameLst>
                                      </p:cBhvr>
                                      <p:to>
                                        <p:strVal val="visible"/>
                                      </p:to>
                                    </p:set>
                                    <p:animEffect transition="in" filter="fade">
                                      <p:cBhvr>
                                        <p:cTn id="29" dur="2000"/>
                                        <p:tgtEl>
                                          <p:spTgt spid="3">
                                            <p:txEl>
                                              <p:pRg st="1" end="1"/>
                                            </p:txEl>
                                          </p:spTgt>
                                        </p:tgtEl>
                                      </p:cBhvr>
                                    </p:animEffect>
                                    <p:anim calcmode="lin" valueType="num">
                                      <p:cBhvr>
                                        <p:cTn id="30" dur="2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31"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Personal\My Documents\manganese pics\Mineraly.sk_-_psilomelan.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Rounded Rectangle 4"/>
          <p:cNvSpPr/>
          <p:nvPr/>
        </p:nvSpPr>
        <p:spPr>
          <a:xfrm>
            <a:off x="457200" y="381000"/>
            <a:ext cx="8305800" cy="6858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Sources of Manganese</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Rounded Rectangle 9"/>
          <p:cNvSpPr/>
          <p:nvPr/>
        </p:nvSpPr>
        <p:spPr>
          <a:xfrm>
            <a:off x="228600" y="1447800"/>
            <a:ext cx="8534400" cy="510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Deep-sea nodules of manganese and other metals are scattered on the ocean floor. They form when the hot waters from hot springs (called black smokers) on the ocean bottom meet the cold, deep ocean water. The elements in the hot volcanic waters precipitate as nodules. Though rich in manganese (nearly 25% manganese) they are very deep in the ocean and it would cost too much to make them worth retrieving. This may prove to be an important source of manganese in the future should reserves in the Earth's crust be depleted and cost-effective deep-sea mining methods are discovered. </a:t>
            </a:r>
            <a:endParaRPr lang="en-US" sz="2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strVal val="#ppt_w+.3"/>
                                          </p:val>
                                        </p:tav>
                                        <p:tav tm="100000">
                                          <p:val>
                                            <p:strVal val="#ppt_w"/>
                                          </p:val>
                                        </p:tav>
                                      </p:tavLst>
                                    </p:anim>
                                    <p:anim calcmode="lin" valueType="num">
                                      <p:cBhvr>
                                        <p:cTn id="8" dur="3000" fill="hold"/>
                                        <p:tgtEl>
                                          <p:spTgt spid="4"/>
                                        </p:tgtEl>
                                        <p:attrNameLst>
                                          <p:attrName>ppt_h</p:attrName>
                                        </p:attrNameLst>
                                      </p:cBhvr>
                                      <p:tavLst>
                                        <p:tav tm="0">
                                          <p:val>
                                            <p:strVal val="#ppt_h"/>
                                          </p:val>
                                        </p:tav>
                                        <p:tav tm="100000">
                                          <p:val>
                                            <p:strVal val="#ppt_h"/>
                                          </p:val>
                                        </p:tav>
                                      </p:tavLst>
                                    </p:anim>
                                    <p:animEffect transition="in" filter="fade">
                                      <p:cBhvr>
                                        <p:cTn id="9" dur="3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8"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5000" fill="hold"/>
                                        <p:tgtEl>
                                          <p:spTgt spid="5"/>
                                        </p:tgtEl>
                                        <p:attrNameLst>
                                          <p:attrName>ppt_x</p:attrName>
                                        </p:attrNameLst>
                                      </p:cBhvr>
                                      <p:tavLst>
                                        <p:tav tm="0">
                                          <p:val>
                                            <p:strVal val="#ppt_x"/>
                                          </p:val>
                                        </p:tav>
                                        <p:tav tm="100000">
                                          <p:val>
                                            <p:strVal val="#ppt_x"/>
                                          </p:val>
                                        </p:tav>
                                      </p:tavLst>
                                    </p:anim>
                                    <p:anim calcmode="lin" valueType="num">
                                      <p:cBhvr>
                                        <p:cTn id="15" dur="15000" fill="hold"/>
                                        <p:tgtEl>
                                          <p:spTgt spid="5"/>
                                        </p:tgtEl>
                                        <p:attrNameLst>
                                          <p:attrName>ppt_y</p:attrName>
                                        </p:attrNameLst>
                                      </p:cBhvr>
                                      <p:tavLst>
                                        <p:tav tm="0">
                                          <p:val>
                                            <p:strVal val="#ppt_y+1"/>
                                          </p:val>
                                        </p:tav>
                                        <p:tav tm="100000">
                                          <p:val>
                                            <p:strVal val="#ppt_y-1"/>
                                          </p:val>
                                        </p:tav>
                                      </p:tavLst>
                                    </p:anim>
                                  </p:childTnLst>
                                </p:cTn>
                              </p:par>
                            </p:childTnLst>
                          </p:cTn>
                        </p:par>
                      </p:childTnLst>
                    </p:cTn>
                  </p:par>
                  <p:par>
                    <p:cTn id="16" fill="hold">
                      <p:stCondLst>
                        <p:cond delay="indefinite"/>
                      </p:stCondLst>
                      <p:childTnLst>
                        <p:par>
                          <p:cTn id="17" fill="hold">
                            <p:stCondLst>
                              <p:cond delay="0"/>
                            </p:stCondLst>
                            <p:childTnLst>
                              <p:par>
                                <p:cTn id="18" presetID="28"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5000" fill="hold"/>
                                        <p:tgtEl>
                                          <p:spTgt spid="10"/>
                                        </p:tgtEl>
                                        <p:attrNameLst>
                                          <p:attrName>ppt_x</p:attrName>
                                        </p:attrNameLst>
                                      </p:cBhvr>
                                      <p:tavLst>
                                        <p:tav tm="0">
                                          <p:val>
                                            <p:strVal val="#ppt_x"/>
                                          </p:val>
                                        </p:tav>
                                        <p:tav tm="100000">
                                          <p:val>
                                            <p:strVal val="#ppt_x"/>
                                          </p:val>
                                        </p:tav>
                                      </p:tavLst>
                                    </p:anim>
                                    <p:anim calcmode="lin" valueType="num">
                                      <p:cBhvr>
                                        <p:cTn id="21" dur="15000" fill="hold"/>
                                        <p:tgtEl>
                                          <p:spTgt spid="10"/>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Documents and Settings\Personal\My Documents\manganese pics\800px-Spiegeleisen.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Rounded Rectangle 2"/>
          <p:cNvSpPr/>
          <p:nvPr/>
        </p:nvSpPr>
        <p:spPr>
          <a:xfrm>
            <a:off x="762000" y="304800"/>
            <a:ext cx="77724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Uses of  Manganese</a:t>
            </a:r>
            <a:endParaRPr lang="en-US" sz="2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aphicFrame>
        <p:nvGraphicFramePr>
          <p:cNvPr id="5" name="Diagram 4"/>
          <p:cNvGraphicFramePr/>
          <p:nvPr/>
        </p:nvGraphicFramePr>
        <p:xfrm>
          <a:off x="228600" y="1143000"/>
          <a:ext cx="86868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p:cTn id="7" dur="3000" fill="hold"/>
                                        <p:tgtEl>
                                          <p:spTgt spid="36866"/>
                                        </p:tgtEl>
                                        <p:attrNameLst>
                                          <p:attrName>ppt_w</p:attrName>
                                        </p:attrNameLst>
                                      </p:cBhvr>
                                      <p:tavLst>
                                        <p:tav tm="0">
                                          <p:val>
                                            <p:fltVal val="0"/>
                                          </p:val>
                                        </p:tav>
                                        <p:tav tm="100000">
                                          <p:val>
                                            <p:strVal val="#ppt_w"/>
                                          </p:val>
                                        </p:tav>
                                      </p:tavLst>
                                    </p:anim>
                                    <p:anim calcmode="lin" valueType="num">
                                      <p:cBhvr>
                                        <p:cTn id="8" dur="3000" fill="hold"/>
                                        <p:tgtEl>
                                          <p:spTgt spid="3686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1"/>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0"/>
                                        <p:tgtEl>
                                          <p:spTgt spid="5"/>
                                        </p:tgtEl>
                                      </p:cBhvr>
                                    </p:animEffect>
                                    <p:anim calcmode="lin" valueType="num">
                                      <p:cBhvr>
                                        <p:cTn id="21" dur="5000" fill="hold"/>
                                        <p:tgtEl>
                                          <p:spTgt spid="5"/>
                                        </p:tgtEl>
                                        <p:attrNameLst>
                                          <p:attrName>ppt_x</p:attrName>
                                        </p:attrNameLst>
                                      </p:cBhvr>
                                      <p:tavLst>
                                        <p:tav tm="0">
                                          <p:val>
                                            <p:strVal val="#ppt_x"/>
                                          </p:val>
                                        </p:tav>
                                        <p:tav tm="100000">
                                          <p:val>
                                            <p:strVal val="#ppt_x"/>
                                          </p:val>
                                        </p:tav>
                                      </p:tavLst>
                                    </p:anim>
                                    <p:anim calcmode="lin" valueType="num">
                                      <p:cBhvr>
                                        <p:cTn id="22" dur="5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5"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Documents and Settings\Personal\My Documents\manganese pics\Mangan_1-crop.jpg"/>
          <p:cNvPicPr>
            <a:picLocks noChangeAspect="1" noChangeArrowheads="1"/>
          </p:cNvPicPr>
          <p:nvPr/>
        </p:nvPicPr>
        <p:blipFill>
          <a:blip r:embed="rId2"/>
          <a:srcRect/>
          <a:stretch>
            <a:fillRect/>
          </a:stretch>
        </p:blipFill>
        <p:spPr bwMode="auto">
          <a:xfrm>
            <a:off x="0" y="-1"/>
            <a:ext cx="9144000" cy="6885539"/>
          </a:xfrm>
          <a:prstGeom prst="rect">
            <a:avLst/>
          </a:prstGeom>
          <a:noFill/>
        </p:spPr>
      </p:pic>
      <p:sp>
        <p:nvSpPr>
          <p:cNvPr id="3" name="Rounded Rectangle 2"/>
          <p:cNvSpPr/>
          <p:nvPr/>
        </p:nvSpPr>
        <p:spPr>
          <a:xfrm>
            <a:off x="762000" y="304800"/>
            <a:ext cx="77724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Uses of  Manganese</a:t>
            </a:r>
            <a:endParaRPr lang="en-US" sz="2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aphicFrame>
        <p:nvGraphicFramePr>
          <p:cNvPr id="7" name="Diagram 6"/>
          <p:cNvGraphicFramePr/>
          <p:nvPr/>
        </p:nvGraphicFramePr>
        <p:xfrm>
          <a:off x="228600" y="1143000"/>
          <a:ext cx="86868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7890"/>
                                        </p:tgtEl>
                                        <p:attrNameLst>
                                          <p:attrName>style.visibility</p:attrName>
                                        </p:attrNameLst>
                                      </p:cBhvr>
                                      <p:to>
                                        <p:strVal val="visible"/>
                                      </p:to>
                                    </p:set>
                                    <p:anim calcmode="lin" valueType="num">
                                      <p:cBhvr>
                                        <p:cTn id="7" dur="5000" fill="hold"/>
                                        <p:tgtEl>
                                          <p:spTgt spid="37890"/>
                                        </p:tgtEl>
                                        <p:attrNameLst>
                                          <p:attrName>ppt_w</p:attrName>
                                        </p:attrNameLst>
                                      </p:cBhvr>
                                      <p:tavLst>
                                        <p:tav tm="0">
                                          <p:val>
                                            <p:fltVal val="0"/>
                                          </p:val>
                                        </p:tav>
                                        <p:tav tm="100000">
                                          <p:val>
                                            <p:strVal val="#ppt_w"/>
                                          </p:val>
                                        </p:tav>
                                      </p:tavLst>
                                    </p:anim>
                                    <p:anim calcmode="lin" valueType="num">
                                      <p:cBhvr>
                                        <p:cTn id="8" dur="5000" fill="hold"/>
                                        <p:tgtEl>
                                          <p:spTgt spid="37890"/>
                                        </p:tgtEl>
                                        <p:attrNameLst>
                                          <p:attrName>ppt_h</p:attrName>
                                        </p:attrNameLst>
                                      </p:cBhvr>
                                      <p:tavLst>
                                        <p:tav tm="0">
                                          <p:val>
                                            <p:fltVal val="0"/>
                                          </p:val>
                                        </p:tav>
                                        <p:tav tm="100000">
                                          <p:val>
                                            <p:strVal val="#ppt_h"/>
                                          </p:val>
                                        </p:tav>
                                      </p:tavLst>
                                    </p:anim>
                                    <p:anim calcmode="lin" valueType="num">
                                      <p:cBhvr>
                                        <p:cTn id="9" dur="5000" fill="hold"/>
                                        <p:tgtEl>
                                          <p:spTgt spid="37890"/>
                                        </p:tgtEl>
                                        <p:attrNameLst>
                                          <p:attrName>style.rotation</p:attrName>
                                        </p:attrNameLst>
                                      </p:cBhvr>
                                      <p:tavLst>
                                        <p:tav tm="0">
                                          <p:val>
                                            <p:fltVal val="90"/>
                                          </p:val>
                                        </p:tav>
                                        <p:tav tm="100000">
                                          <p:val>
                                            <p:fltVal val="0"/>
                                          </p:val>
                                        </p:tav>
                                      </p:tavLst>
                                    </p:anim>
                                    <p:animEffect transition="in" filter="fade">
                                      <p:cBhvr>
                                        <p:cTn id="10" dur="5000"/>
                                        <p:tgtEl>
                                          <p:spTgt spid="37890"/>
                                        </p:tgtEl>
                                      </p:cBhvr>
                                    </p:animEffect>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3"/>
                                        </p:tgtEl>
                                        <p:attrNameLst>
                                          <p:attrName>style.visibility</p:attrName>
                                        </p:attrNameLst>
                                      </p:cBhvr>
                                      <p:to>
                                        <p:strVal val="visible"/>
                                      </p:to>
                                    </p:set>
                                    <p:anim calcmode="discrete" valueType="clr">
                                      <p:cBhvr override="childStyle">
                                        <p:cTn id="15"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3"/>
                                        </p:tgtEl>
                                        <p:attrNameLst>
                                          <p:attrName>fillcolor</p:attrName>
                                        </p:attrNameLst>
                                      </p:cBhvr>
                                      <p:tavLst>
                                        <p:tav tm="0">
                                          <p:val>
                                            <p:clrVal>
                                              <a:schemeClr val="accent2"/>
                                            </p:clrVal>
                                          </p:val>
                                        </p:tav>
                                        <p:tav tm="50000">
                                          <p:val>
                                            <p:clrVal>
                                              <a:schemeClr val="hlink"/>
                                            </p:clrVal>
                                          </p:val>
                                        </p:tav>
                                      </p:tavLst>
                                    </p:anim>
                                    <p:set>
                                      <p:cBhvr>
                                        <p:cTn id="17" dur="80"/>
                                        <p:tgtEl>
                                          <p:spTgt spid="3"/>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0" fill="hold"/>
                                        <p:tgtEl>
                                          <p:spTgt spid="7"/>
                                        </p:tgtEl>
                                        <p:attrNameLst>
                                          <p:attrName>ppt_x</p:attrName>
                                        </p:attrNameLst>
                                      </p:cBhvr>
                                      <p:tavLst>
                                        <p:tav tm="0">
                                          <p:val>
                                            <p:strVal val="#ppt_x-.2"/>
                                          </p:val>
                                        </p:tav>
                                        <p:tav tm="100000">
                                          <p:val>
                                            <p:strVal val="#ppt_x"/>
                                          </p:val>
                                        </p:tav>
                                      </p:tavLst>
                                    </p:anim>
                                    <p:anim calcmode="lin" valueType="num">
                                      <p:cBhvr>
                                        <p:cTn id="23" dur="5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4"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Graphic spid="7"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C:\Documents and Settings\Personal\My Documents\phhosphate pics\4453457495_bbc63a3f66.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3" name="TextBox 2"/>
          <p:cNvSpPr txBox="1"/>
          <p:nvPr/>
        </p:nvSpPr>
        <p:spPr>
          <a:xfrm>
            <a:off x="1447800" y="1981200"/>
            <a:ext cx="6400800" cy="1015663"/>
          </a:xfrm>
          <a:prstGeom prst="rect">
            <a:avLst/>
          </a:prstGeom>
          <a:solidFill>
            <a:schemeClr val="accent1">
              <a:alpha val="65000"/>
            </a:schemeClr>
          </a:solid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PH"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Phosphate</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3000"/>
                                        <p:tgtEl>
                                          <p:spTgt spid="38914"/>
                                        </p:tgtEl>
                                      </p:cBhvr>
                                    </p:animEffect>
                                    <p:anim calcmode="lin" valueType="num">
                                      <p:cBhvr>
                                        <p:cTn id="8" dur="3000" fill="hold"/>
                                        <p:tgtEl>
                                          <p:spTgt spid="38914"/>
                                        </p:tgtEl>
                                        <p:attrNameLst>
                                          <p:attrName>style.rotation</p:attrName>
                                        </p:attrNameLst>
                                      </p:cBhvr>
                                      <p:tavLst>
                                        <p:tav tm="0">
                                          <p:val>
                                            <p:fltVal val="720"/>
                                          </p:val>
                                        </p:tav>
                                        <p:tav tm="100000">
                                          <p:val>
                                            <p:fltVal val="0"/>
                                          </p:val>
                                        </p:tav>
                                      </p:tavLst>
                                    </p:anim>
                                    <p:anim calcmode="lin" valueType="num">
                                      <p:cBhvr>
                                        <p:cTn id="9" dur="3000" fill="hold"/>
                                        <p:tgtEl>
                                          <p:spTgt spid="38914"/>
                                        </p:tgtEl>
                                        <p:attrNameLst>
                                          <p:attrName>ppt_h</p:attrName>
                                        </p:attrNameLst>
                                      </p:cBhvr>
                                      <p:tavLst>
                                        <p:tav tm="0">
                                          <p:val>
                                            <p:fltVal val="0"/>
                                          </p:val>
                                        </p:tav>
                                        <p:tav tm="100000">
                                          <p:val>
                                            <p:strVal val="#ppt_h"/>
                                          </p:val>
                                        </p:tav>
                                      </p:tavLst>
                                    </p:anim>
                                    <p:anim calcmode="lin" valueType="num">
                                      <p:cBhvr>
                                        <p:cTn id="10" dur="3000" fill="hold"/>
                                        <p:tgtEl>
                                          <p:spTgt spid="3891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3"/>
                                        </p:tgtEl>
                                        <p:attrNameLst>
                                          <p:attrName>style.visibility</p:attrName>
                                        </p:attrNameLst>
                                      </p:cBhvr>
                                      <p:to>
                                        <p:strVal val="visible"/>
                                      </p:to>
                                    </p:set>
                                    <p:anim calcmode="discrete" valueType="clr">
                                      <p:cBhvr override="childStyle">
                                        <p:cTn id="15" dur="5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6" dur="500"/>
                                        <p:tgtEl>
                                          <p:spTgt spid="3"/>
                                        </p:tgtEl>
                                        <p:attrNameLst>
                                          <p:attrName>fillcolor</p:attrName>
                                        </p:attrNameLst>
                                      </p:cBhvr>
                                      <p:tavLst>
                                        <p:tav tm="0">
                                          <p:val>
                                            <p:clrVal>
                                              <a:schemeClr val="accent2"/>
                                            </p:clrVal>
                                          </p:val>
                                        </p:tav>
                                        <p:tav tm="50000">
                                          <p:val>
                                            <p:clrVal>
                                              <a:schemeClr val="hlink"/>
                                            </p:clrVal>
                                          </p:val>
                                        </p:tav>
                                      </p:tavLst>
                                    </p:anim>
                                    <p:set>
                                      <p:cBhvr>
                                        <p:cTn id="17" dur="50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Personal\My Documents\phhosphate pics\540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7" name="Diagram 6"/>
          <p:cNvGraphicFramePr/>
          <p:nvPr/>
        </p:nvGraphicFramePr>
        <p:xfrm>
          <a:off x="228600" y="304800"/>
          <a:ext cx="86868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3000"/>
                                        <p:tgtEl>
                                          <p:spTgt spid="3"/>
                                        </p:tgtEl>
                                      </p:cBhvr>
                                    </p:animEffect>
                                    <p:anim calcmode="lin" valueType="num">
                                      <p:cBhvr>
                                        <p:cTn id="8" dur="3000" fill="hold"/>
                                        <p:tgtEl>
                                          <p:spTgt spid="3"/>
                                        </p:tgtEl>
                                        <p:attrNameLst>
                                          <p:attrName>ppt_x</p:attrName>
                                        </p:attrNameLst>
                                      </p:cBhvr>
                                      <p:tavLst>
                                        <p:tav tm="0">
                                          <p:val>
                                            <p:strVal val="#ppt_x"/>
                                          </p:val>
                                        </p:tav>
                                        <p:tav tm="100000">
                                          <p:val>
                                            <p:strVal val="#ppt_x"/>
                                          </p:val>
                                        </p:tav>
                                      </p:tavLst>
                                    </p:anim>
                                    <p:anim calcmode="lin" valueType="num">
                                      <p:cBhvr>
                                        <p:cTn id="9" dur="3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plus(in)">
                                      <p:cBhvr>
                                        <p:cTn id="14"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C:\Documents and Settings\Personal\My Documents\phhosphate pics\5400b.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graphicFrame>
        <p:nvGraphicFramePr>
          <p:cNvPr id="3" name="Diagram 2"/>
          <p:cNvGraphicFramePr/>
          <p:nvPr/>
        </p:nvGraphicFramePr>
        <p:xfrm>
          <a:off x="228600" y="304800"/>
          <a:ext cx="86868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dissolve">
                                      <p:cBhvr>
                                        <p:cTn id="7" dur="30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28"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5000" fill="hold"/>
                                        <p:tgtEl>
                                          <p:spTgt spid="3"/>
                                        </p:tgtEl>
                                        <p:attrNameLst>
                                          <p:attrName>ppt_x</p:attrName>
                                        </p:attrNameLst>
                                      </p:cBhvr>
                                      <p:tavLst>
                                        <p:tav tm="0">
                                          <p:val>
                                            <p:strVal val="#ppt_x"/>
                                          </p:val>
                                        </p:tav>
                                        <p:tav tm="100000">
                                          <p:val>
                                            <p:strVal val="#ppt_x"/>
                                          </p:val>
                                        </p:tav>
                                      </p:tavLst>
                                    </p:anim>
                                    <p:anim calcmode="lin" valueType="num">
                                      <p:cBhvr>
                                        <p:cTn id="13" dur="15000" fill="hold"/>
                                        <p:tgtEl>
                                          <p:spTgt spid="3"/>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C:\Documents and Settings\Personal\My Documents\phhosphate pics\4453456575_d5d7235705.jpg"/>
          <p:cNvPicPr>
            <a:picLocks noChangeAspect="1" noChangeArrowheads="1"/>
          </p:cNvPicPr>
          <p:nvPr/>
        </p:nvPicPr>
        <p:blipFill>
          <a:blip r:embed="rId2"/>
          <a:srcRect/>
          <a:stretch>
            <a:fillRect/>
          </a:stretch>
        </p:blipFill>
        <p:spPr bwMode="auto">
          <a:xfrm>
            <a:off x="-1" y="0"/>
            <a:ext cx="9125749" cy="6858000"/>
          </a:xfrm>
          <a:prstGeom prst="rect">
            <a:avLst/>
          </a:prstGeom>
          <a:noFill/>
        </p:spPr>
      </p:pic>
      <p:graphicFrame>
        <p:nvGraphicFramePr>
          <p:cNvPr id="3" name="Diagram 2"/>
          <p:cNvGraphicFramePr/>
          <p:nvPr/>
        </p:nvGraphicFramePr>
        <p:xfrm>
          <a:off x="228600" y="304800"/>
          <a:ext cx="86868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fade">
                                      <p:cBhvr>
                                        <p:cTn id="7" dur="3000"/>
                                        <p:tgtEl>
                                          <p:spTgt spid="44034"/>
                                        </p:tgtEl>
                                      </p:cBhvr>
                                    </p:animEffect>
                                    <p:anim calcmode="lin" valueType="num">
                                      <p:cBhvr>
                                        <p:cTn id="8" dur="3000" fill="hold"/>
                                        <p:tgtEl>
                                          <p:spTgt spid="44034"/>
                                        </p:tgtEl>
                                        <p:attrNameLst>
                                          <p:attrName>ppt_x</p:attrName>
                                        </p:attrNameLst>
                                      </p:cBhvr>
                                      <p:tavLst>
                                        <p:tav tm="0">
                                          <p:val>
                                            <p:strVal val="#ppt_x"/>
                                          </p:val>
                                        </p:tav>
                                        <p:tav tm="100000">
                                          <p:val>
                                            <p:strVal val="#ppt_x"/>
                                          </p:val>
                                        </p:tav>
                                      </p:tavLst>
                                    </p:anim>
                                    <p:anim calcmode="lin" valueType="num">
                                      <p:cBhvr>
                                        <p:cTn id="9" dur="3000" fill="hold"/>
                                        <p:tgtEl>
                                          <p:spTgt spid="440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3000" fill="hold"/>
                                        <p:tgtEl>
                                          <p:spTgt spid="3"/>
                                        </p:tgtEl>
                                        <p:attrNameLst>
                                          <p:attrName>ppt_x</p:attrName>
                                        </p:attrNameLst>
                                      </p:cBhvr>
                                      <p:tavLst>
                                        <p:tav tm="0">
                                          <p:val>
                                            <p:strVal val="#ppt_x-.2"/>
                                          </p:val>
                                        </p:tav>
                                        <p:tav tm="100000">
                                          <p:val>
                                            <p:strVal val="#ppt_x"/>
                                          </p:val>
                                        </p:tav>
                                      </p:tavLst>
                                    </p:anim>
                                    <p:anim calcmode="lin" valueType="num">
                                      <p:cBhvr>
                                        <p:cTn id="15" dur="3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C:\Documents and Settings\Personal\My Documents\phhosphate pics\3220034085_fedb57fc51.jpg"/>
          <p:cNvPicPr>
            <a:picLocks noChangeAspect="1" noChangeArrowheads="1"/>
          </p:cNvPicPr>
          <p:nvPr/>
        </p:nvPicPr>
        <p:blipFill>
          <a:blip r:embed="rId2"/>
          <a:srcRect/>
          <a:stretch>
            <a:fillRect/>
          </a:stretch>
        </p:blipFill>
        <p:spPr bwMode="auto">
          <a:xfrm>
            <a:off x="0" y="0"/>
            <a:ext cx="9144000" cy="6888480"/>
          </a:xfrm>
          <a:prstGeom prst="rect">
            <a:avLst/>
          </a:prstGeom>
          <a:noFill/>
        </p:spPr>
      </p:pic>
      <p:sp>
        <p:nvSpPr>
          <p:cNvPr id="3" name="Rounded Rectangle 2"/>
          <p:cNvSpPr/>
          <p:nvPr/>
        </p:nvSpPr>
        <p:spPr>
          <a:xfrm>
            <a:off x="533400" y="533400"/>
            <a:ext cx="8153400" cy="5943600"/>
          </a:xfrm>
          <a:prstGeom prst="roundRect">
            <a:avLst/>
          </a:prstGeom>
          <a:gradFill>
            <a:gsLst>
              <a:gs pos="35000">
                <a:schemeClr val="accent4">
                  <a:tint val="37000"/>
                  <a:satMod val="300000"/>
                  <a:alpha val="35000"/>
                </a:schemeClr>
              </a:gs>
              <a:gs pos="100000">
                <a:schemeClr val="accent4">
                  <a:tint val="15000"/>
                  <a:satMod val="350000"/>
                </a:schemeClr>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3200" dirty="0" smtClean="0"/>
              <a:t>In 2007, at the current rate of consumption, the supply of phosphorus was estimated to run out in 345 years. However, scientists are now claiming that a "Peak Phosphorus" will occur in 30 years and that "At current rates, reserves will be depleted in the next 50 to 100 years." </a:t>
            </a:r>
          </a:p>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5058"/>
                                        </p:tgtEl>
                                        <p:attrNameLst>
                                          <p:attrName>style.visibility</p:attrName>
                                        </p:attrNameLst>
                                      </p:cBhvr>
                                      <p:to>
                                        <p:strVal val="visible"/>
                                      </p:to>
                                    </p:set>
                                    <p:anim calcmode="lin" valueType="num">
                                      <p:cBhvr>
                                        <p:cTn id="7" dur="3000" fill="hold"/>
                                        <p:tgtEl>
                                          <p:spTgt spid="45058"/>
                                        </p:tgtEl>
                                        <p:attrNameLst>
                                          <p:attrName>ppt_x</p:attrName>
                                        </p:attrNameLst>
                                      </p:cBhvr>
                                      <p:tavLst>
                                        <p:tav tm="0">
                                          <p:val>
                                            <p:strVal val="#ppt_x-.2"/>
                                          </p:val>
                                        </p:tav>
                                        <p:tav tm="100000">
                                          <p:val>
                                            <p:strVal val="#ppt_x"/>
                                          </p:val>
                                        </p:tav>
                                      </p:tavLst>
                                    </p:anim>
                                    <p:anim calcmode="lin" valueType="num">
                                      <p:cBhvr>
                                        <p:cTn id="8" dur="3000" fill="hold"/>
                                        <p:tgtEl>
                                          <p:spTgt spid="45058"/>
                                        </p:tgtEl>
                                        <p:attrNameLst>
                                          <p:attrName>ppt_y</p:attrName>
                                        </p:attrNameLst>
                                      </p:cBhvr>
                                      <p:tavLst>
                                        <p:tav tm="0">
                                          <p:val>
                                            <p:strVal val="#ppt_y"/>
                                          </p:val>
                                        </p:tav>
                                        <p:tav tm="100000">
                                          <p:val>
                                            <p:strVal val="#ppt_y"/>
                                          </p:val>
                                        </p:tav>
                                      </p:tavLst>
                                    </p:anim>
                                    <p:animEffect transition="in" filter="wipe(right)" prLst="gradientSize: 0.1">
                                      <p:cBhvr>
                                        <p:cTn id="9" dur="3000"/>
                                        <p:tgtEl>
                                          <p:spTgt spid="45058"/>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gtEl>
                                        <p:attrNameLst>
                                          <p:attrName>style.visibility</p:attrName>
                                        </p:attrNameLst>
                                      </p:cBhvr>
                                      <p:to>
                                        <p:strVal val="visible"/>
                                      </p:to>
                                    </p:set>
                                    <p:anim calcmode="discrete" valueType="clr">
                                      <p:cBhvr override="childStyle">
                                        <p:cTn id="14"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gtEl>
                                        <p:attrNameLst>
                                          <p:attrName>fillcolor</p:attrName>
                                        </p:attrNameLst>
                                      </p:cBhvr>
                                      <p:tavLst>
                                        <p:tav tm="0">
                                          <p:val>
                                            <p:clrVal>
                                              <a:schemeClr val="accent2"/>
                                            </p:clrVal>
                                          </p:val>
                                        </p:tav>
                                        <p:tav tm="50000">
                                          <p:val>
                                            <p:clrVal>
                                              <a:schemeClr val="hlink"/>
                                            </p:clrVal>
                                          </p:val>
                                        </p:tav>
                                      </p:tavLst>
                                    </p:anim>
                                    <p:set>
                                      <p:cBhvr>
                                        <p:cTn id="16"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3" descr="C:\Documents and Settings\Personal\My Documents\3071608663_23fdd4e0f6.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 name="TextBox 5"/>
          <p:cNvSpPr txBox="1"/>
          <p:nvPr/>
        </p:nvSpPr>
        <p:spPr>
          <a:xfrm>
            <a:off x="304800" y="381000"/>
            <a:ext cx="8534400" cy="6032421"/>
          </a:xfrm>
          <a:prstGeom prst="rect">
            <a:avLst/>
          </a:prstGeom>
          <a:gradFill flip="none" rotWithShape="1">
            <a:gsLst>
              <a:gs pos="35000">
                <a:schemeClr val="accent4">
                  <a:tint val="37000"/>
                  <a:satMod val="300000"/>
                  <a:alpha val="35000"/>
                </a:schemeClr>
              </a:gs>
              <a:gs pos="100000">
                <a:schemeClr val="accent4">
                  <a:tint val="15000"/>
                  <a:satMod val="350000"/>
                </a:schemeClr>
              </a:gs>
            </a:gsLst>
            <a:path path="circle">
              <a:fillToRect l="100000" t="100000"/>
            </a:path>
            <a:tileRect r="-100000" b="-100000"/>
          </a:gradFill>
        </p:spPr>
        <p:txBody>
          <a:bodyPr wrap="square" rtlCol="0">
            <a:spAutoFit/>
          </a:bodyPr>
          <a:lstStyle/>
          <a:p>
            <a:pPr algn="just">
              <a:buFont typeface="Arial" pitchFamily="34" charset="0"/>
              <a:buChar char="•"/>
            </a:pPr>
            <a:r>
              <a:rPr lang="en-US" sz="2600" dirty="0" smtClean="0"/>
              <a:t>  </a:t>
            </a:r>
            <a:r>
              <a:rPr lang="en-US" sz="2400" dirty="0" smtClean="0"/>
              <a:t>In ecological terms, because of its important role in biological systems, phosphate is a highly sought after resource. Once used, it is often a limiting nutrient in environments, and its availability may govern the rate of growth of organisms. </a:t>
            </a:r>
          </a:p>
          <a:p>
            <a:pPr algn="just"/>
            <a:endParaRPr lang="en-US" sz="1200" dirty="0" smtClean="0"/>
          </a:p>
          <a:p>
            <a:pPr algn="just">
              <a:buFont typeface="Arial" pitchFamily="34" charset="0"/>
              <a:buChar char="•"/>
            </a:pPr>
            <a:r>
              <a:rPr lang="en-US" sz="2400" dirty="0" smtClean="0"/>
              <a:t>  This is generally true of freshwater environments, whereas nitrogen is more often the limiting nutrient in marine (seawater) environments. Addition of high levels of phosphate to environments and to micro-environments in which it is typically rare can have significant ecological consequences. </a:t>
            </a:r>
          </a:p>
          <a:p>
            <a:pPr algn="just"/>
            <a:endParaRPr lang="en-US" sz="1200" dirty="0" smtClean="0"/>
          </a:p>
          <a:p>
            <a:pPr algn="just">
              <a:buFont typeface="Arial" pitchFamily="34" charset="0"/>
              <a:buChar char="•"/>
            </a:pPr>
            <a:r>
              <a:rPr lang="en-US" sz="2400" dirty="0" smtClean="0"/>
              <a:t>  For example, blooms in the populations of some organisms at the expense of others, and the collapse of populations deprived of resources such as oxygen (see </a:t>
            </a:r>
            <a:r>
              <a:rPr lang="en-US" sz="2400" dirty="0" err="1" smtClean="0">
                <a:hlinkClick r:id="rId3" tooltip="Eutrophication"/>
              </a:rPr>
              <a:t>eutrophication</a:t>
            </a:r>
            <a:r>
              <a:rPr lang="en-US" sz="2400" dirty="0" smtClean="0"/>
              <a:t>) can occur. </a:t>
            </a:r>
          </a:p>
          <a:p>
            <a:pPr algn="just"/>
            <a:endParaRPr lang="en-US" sz="1200" dirty="0" smtClean="0"/>
          </a:p>
          <a:p>
            <a:pPr algn="just">
              <a:buFont typeface="Arial" pitchFamily="34" charset="0"/>
              <a:buChar char="•"/>
            </a:pPr>
            <a:r>
              <a:rPr lang="en-US" sz="2400" dirty="0" smtClean="0"/>
              <a:t>In the context of pollution, phosphates are one component of total dissolved solids, a major indicator of water quality.</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6083"/>
                                        </p:tgtEl>
                                        <p:attrNameLst>
                                          <p:attrName>style.visibility</p:attrName>
                                        </p:attrNameLst>
                                      </p:cBhvr>
                                      <p:to>
                                        <p:strVal val="visible"/>
                                      </p:to>
                                    </p:set>
                                    <p:anim calcmode="lin" valueType="num">
                                      <p:cBhvr>
                                        <p:cTn id="7" dur="3000" fill="hold"/>
                                        <p:tgtEl>
                                          <p:spTgt spid="46083"/>
                                        </p:tgtEl>
                                        <p:attrNameLst>
                                          <p:attrName>ppt_h</p:attrName>
                                        </p:attrNameLst>
                                      </p:cBhvr>
                                      <p:tavLst>
                                        <p:tav tm="0">
                                          <p:val>
                                            <p:strVal val="#ppt_h/20"/>
                                          </p:val>
                                        </p:tav>
                                        <p:tav tm="50000">
                                          <p:val>
                                            <p:strVal val="#ppt_h/20"/>
                                          </p:val>
                                        </p:tav>
                                        <p:tav tm="100000">
                                          <p:val>
                                            <p:strVal val="#ppt_h"/>
                                          </p:val>
                                        </p:tav>
                                      </p:tavLst>
                                    </p:anim>
                                    <p:anim calcmode="lin" valueType="num">
                                      <p:cBhvr>
                                        <p:cTn id="8" dur="3000" fill="hold"/>
                                        <p:tgtEl>
                                          <p:spTgt spid="46083"/>
                                        </p:tgtEl>
                                        <p:attrNameLst>
                                          <p:attrName>ppt_w</p:attrName>
                                        </p:attrNameLst>
                                      </p:cBhvr>
                                      <p:tavLst>
                                        <p:tav tm="0">
                                          <p:val>
                                            <p:strVal val="#ppt_w+.3"/>
                                          </p:val>
                                        </p:tav>
                                        <p:tav tm="50000">
                                          <p:val>
                                            <p:strVal val="#ppt_w+.3"/>
                                          </p:val>
                                        </p:tav>
                                        <p:tav tm="100000">
                                          <p:val>
                                            <p:strVal val="#ppt_w"/>
                                          </p:val>
                                        </p:tav>
                                      </p:tavLst>
                                    </p:anim>
                                    <p:anim calcmode="lin" valueType="num">
                                      <p:cBhvr>
                                        <p:cTn id="9" dur="3000" fill="hold"/>
                                        <p:tgtEl>
                                          <p:spTgt spid="46083"/>
                                        </p:tgtEl>
                                        <p:attrNameLst>
                                          <p:attrName>ppt_x</p:attrName>
                                        </p:attrNameLst>
                                      </p:cBhvr>
                                      <p:tavLst>
                                        <p:tav tm="0">
                                          <p:val>
                                            <p:strVal val="#ppt_x-.3"/>
                                          </p:val>
                                        </p:tav>
                                        <p:tav tm="50000">
                                          <p:val>
                                            <p:strVal val="#ppt_x"/>
                                          </p:val>
                                        </p:tav>
                                        <p:tav tm="100000">
                                          <p:val>
                                            <p:strVal val="#ppt_x"/>
                                          </p:val>
                                        </p:tav>
                                      </p:tavLst>
                                    </p:anim>
                                    <p:anim calcmode="lin" valueType="num">
                                      <p:cBhvr>
                                        <p:cTn id="10" dur="3000" fill="hold"/>
                                        <p:tgtEl>
                                          <p:spTgt spid="4608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8"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0" fill="hold"/>
                                        <p:tgtEl>
                                          <p:spTgt spid="6"/>
                                        </p:tgtEl>
                                        <p:attrNameLst>
                                          <p:attrName>ppt_x</p:attrName>
                                        </p:attrNameLst>
                                      </p:cBhvr>
                                      <p:tavLst>
                                        <p:tav tm="0">
                                          <p:val>
                                            <p:strVal val="#ppt_x"/>
                                          </p:val>
                                        </p:tav>
                                        <p:tav tm="100000">
                                          <p:val>
                                            <p:strVal val="#ppt_x"/>
                                          </p:val>
                                        </p:tav>
                                      </p:tavLst>
                                    </p:anim>
                                    <p:anim calcmode="lin" valueType="num">
                                      <p:cBhvr>
                                        <p:cTn id="16" dur="15000" fill="hold"/>
                                        <p:tgtEl>
                                          <p:spTgt spid="6"/>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C:\Documents and Settings\Personal\My Documents\2399492608_327919b918.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sp>
        <p:nvSpPr>
          <p:cNvPr id="3" name="TextBox 2"/>
          <p:cNvSpPr txBox="1"/>
          <p:nvPr/>
        </p:nvSpPr>
        <p:spPr>
          <a:xfrm>
            <a:off x="381000" y="457200"/>
            <a:ext cx="8458200" cy="6063198"/>
          </a:xfrm>
          <a:prstGeom prst="rect">
            <a:avLst/>
          </a:prstGeom>
          <a:gradFill flip="none" rotWithShape="1">
            <a:gsLst>
              <a:gs pos="35000">
                <a:schemeClr val="accent4">
                  <a:tint val="37000"/>
                  <a:satMod val="300000"/>
                  <a:alpha val="35000"/>
                </a:schemeClr>
              </a:gs>
              <a:gs pos="100000">
                <a:schemeClr val="accent4">
                  <a:tint val="15000"/>
                  <a:satMod val="350000"/>
                </a:schemeClr>
              </a:gs>
            </a:gsLst>
            <a:lin ang="2700000" scaled="1"/>
            <a:tileRect/>
          </a:gradFill>
        </p:spPr>
        <p:txBody>
          <a:bodyPr wrap="square" rtlCol="0">
            <a:spAutoFit/>
          </a:bodyPr>
          <a:lstStyle/>
          <a:p>
            <a:endParaRPr lang="en-US" sz="1400" dirty="0" smtClean="0"/>
          </a:p>
          <a:p>
            <a:pPr>
              <a:buFont typeface="Wingdings" pitchFamily="2" charset="2"/>
              <a:buChar char="Ø"/>
            </a:pPr>
            <a:r>
              <a:rPr lang="en-US" sz="2800" dirty="0" smtClean="0"/>
              <a:t>Phosphate </a:t>
            </a:r>
            <a:r>
              <a:rPr lang="en-US" sz="2800" dirty="0" smtClean="0"/>
              <a:t>deposits can contain significant amounts of naturally occurring heavy metals</a:t>
            </a:r>
            <a:r>
              <a:rPr lang="en-US" sz="2800" dirty="0" smtClean="0"/>
              <a:t>.</a:t>
            </a:r>
          </a:p>
          <a:p>
            <a:endParaRPr lang="en-US" sz="1600" dirty="0" smtClean="0"/>
          </a:p>
          <a:p>
            <a:pPr>
              <a:buFont typeface="Wingdings" pitchFamily="2" charset="2"/>
              <a:buChar char="Ø"/>
            </a:pPr>
            <a:r>
              <a:rPr lang="en-US" sz="2800" dirty="0" smtClean="0"/>
              <a:t> </a:t>
            </a:r>
            <a:r>
              <a:rPr lang="en-US" sz="2800" dirty="0" smtClean="0"/>
              <a:t>Mining operations processing phosphate rock can leave tailings piles containing elevated levels of </a:t>
            </a:r>
            <a:r>
              <a:rPr lang="en-US" sz="2800" dirty="0" smtClean="0">
                <a:hlinkClick r:id="rId3" tooltip="Cadmium"/>
              </a:rPr>
              <a:t>cadmium</a:t>
            </a:r>
            <a:r>
              <a:rPr lang="en-US" sz="2800" dirty="0" smtClean="0"/>
              <a:t>, </a:t>
            </a:r>
            <a:r>
              <a:rPr lang="en-US" sz="2800" dirty="0" smtClean="0">
                <a:hlinkClick r:id="rId4" tooltip="Lead"/>
              </a:rPr>
              <a:t>lead</a:t>
            </a:r>
            <a:r>
              <a:rPr lang="en-US" sz="2800" dirty="0" smtClean="0"/>
              <a:t>, </a:t>
            </a:r>
            <a:r>
              <a:rPr lang="en-US" sz="2800" dirty="0" smtClean="0">
                <a:hlinkClick r:id="rId5" tooltip="Nickel"/>
              </a:rPr>
              <a:t>nickel</a:t>
            </a:r>
            <a:r>
              <a:rPr lang="en-US" sz="2800" dirty="0" smtClean="0"/>
              <a:t>, </a:t>
            </a:r>
            <a:r>
              <a:rPr lang="en-US" sz="2800" dirty="0" smtClean="0">
                <a:hlinkClick r:id="rId6" tooltip="Copper"/>
              </a:rPr>
              <a:t>copper</a:t>
            </a:r>
            <a:r>
              <a:rPr lang="en-US" sz="2800" dirty="0" smtClean="0"/>
              <a:t>, </a:t>
            </a:r>
            <a:r>
              <a:rPr lang="en-US" sz="2800" dirty="0" smtClean="0">
                <a:hlinkClick r:id="rId7" tooltip="Chromium"/>
              </a:rPr>
              <a:t>chromium</a:t>
            </a:r>
            <a:r>
              <a:rPr lang="en-US" sz="2800" dirty="0" smtClean="0"/>
              <a:t>, and </a:t>
            </a:r>
            <a:r>
              <a:rPr lang="en-US" sz="2800" dirty="0" smtClean="0">
                <a:hlinkClick r:id="rId8" tooltip="Uranium"/>
              </a:rPr>
              <a:t>uranium</a:t>
            </a:r>
            <a:r>
              <a:rPr lang="en-US" sz="2800" dirty="0" smtClean="0"/>
              <a:t>.</a:t>
            </a:r>
          </a:p>
          <a:p>
            <a:endParaRPr lang="en-US" sz="1600" dirty="0" smtClean="0"/>
          </a:p>
          <a:p>
            <a:pPr>
              <a:buFont typeface="Wingdings" pitchFamily="2" charset="2"/>
              <a:buChar char="Ø"/>
            </a:pPr>
            <a:r>
              <a:rPr lang="en-US" sz="2800" dirty="0" smtClean="0"/>
              <a:t> </a:t>
            </a:r>
            <a:r>
              <a:rPr lang="en-US" sz="2800" dirty="0" smtClean="0"/>
              <a:t>Unless </a:t>
            </a:r>
            <a:r>
              <a:rPr lang="en-US" sz="2800" dirty="0" smtClean="0"/>
              <a:t>carefully managed, these waste products can leach heavy metals into groundwater or nearby estuaries</a:t>
            </a:r>
            <a:r>
              <a:rPr lang="en-US" sz="2800" dirty="0" smtClean="0"/>
              <a:t>.</a:t>
            </a:r>
          </a:p>
          <a:p>
            <a:endParaRPr lang="en-US" sz="1600" dirty="0" smtClean="0"/>
          </a:p>
          <a:p>
            <a:pPr>
              <a:buFont typeface="Wingdings" pitchFamily="2" charset="2"/>
              <a:buChar char="Ø"/>
            </a:pPr>
            <a:r>
              <a:rPr lang="en-US" sz="2800" dirty="0" smtClean="0"/>
              <a:t> </a:t>
            </a:r>
            <a:r>
              <a:rPr lang="en-US" sz="2800" dirty="0" smtClean="0"/>
              <a:t>Uptake </a:t>
            </a:r>
            <a:r>
              <a:rPr lang="en-US" sz="2800" dirty="0" smtClean="0"/>
              <a:t>of these substances by plants and marine life can lead to concentration of toxic heavy metals in food products. </a:t>
            </a:r>
            <a:endParaRPr lang="en-US" sz="2800" dirty="0" smtClean="0"/>
          </a:p>
          <a:p>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p:cTn id="7" dur="3000" fill="hold"/>
                                        <p:tgtEl>
                                          <p:spTgt spid="47106"/>
                                        </p:tgtEl>
                                        <p:attrNameLst>
                                          <p:attrName>ppt_x</p:attrName>
                                        </p:attrNameLst>
                                      </p:cBhvr>
                                      <p:tavLst>
                                        <p:tav tm="0">
                                          <p:val>
                                            <p:strVal val="#ppt_x-.2"/>
                                          </p:val>
                                        </p:tav>
                                        <p:tav tm="100000">
                                          <p:val>
                                            <p:strVal val="#ppt_x"/>
                                          </p:val>
                                        </p:tav>
                                      </p:tavLst>
                                    </p:anim>
                                    <p:anim calcmode="lin" valueType="num">
                                      <p:cBhvr>
                                        <p:cTn id="8" dur="3000" fill="hold"/>
                                        <p:tgtEl>
                                          <p:spTgt spid="47106"/>
                                        </p:tgtEl>
                                        <p:attrNameLst>
                                          <p:attrName>ppt_y</p:attrName>
                                        </p:attrNameLst>
                                      </p:cBhvr>
                                      <p:tavLst>
                                        <p:tav tm="0">
                                          <p:val>
                                            <p:strVal val="#ppt_y"/>
                                          </p:val>
                                        </p:tav>
                                        <p:tav tm="100000">
                                          <p:val>
                                            <p:strVal val="#ppt_y"/>
                                          </p:val>
                                        </p:tav>
                                      </p:tavLst>
                                    </p:anim>
                                    <p:animEffect transition="in" filter="wipe(right)" prLst="gradientSize: 0.1">
                                      <p:cBhvr>
                                        <p:cTn id="9" dur="3000"/>
                                        <p:tgtEl>
                                          <p:spTgt spid="47106"/>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1"/>
                                          </p:val>
                                        </p:tav>
                                        <p:tav tm="100000">
                                          <p:val>
                                            <p:strVal val="#ppt_x"/>
                                          </p:val>
                                        </p:tav>
                                      </p:tavLst>
                                    </p:anim>
                                    <p:anim calcmode="lin" valueType="num">
                                      <p:cBhvr>
                                        <p:cTn id="16"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Personal\My Documents\4306446144_a4339f2f9a.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Content Placeholder 2"/>
          <p:cNvSpPr>
            <a:spLocks noGrp="1"/>
          </p:cNvSpPr>
          <p:nvPr>
            <p:ph idx="1"/>
          </p:nvPr>
        </p:nvSpPr>
        <p:spPr>
          <a:xfrm>
            <a:off x="457200" y="1371600"/>
            <a:ext cx="8229600" cy="2133599"/>
          </a:xfrm>
        </p:spPr>
        <p:txBody>
          <a:bodyPr>
            <a:normAutofit fontScale="92500" lnSpcReduction="20000"/>
          </a:bodyPr>
          <a:lstStyle/>
          <a:p>
            <a:pPr algn="just">
              <a:buNone/>
            </a:pPr>
            <a:r>
              <a:rPr lang="en-US" dirty="0" smtClean="0"/>
              <a:t>		</a:t>
            </a:r>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This comparative study was undertaken in order to help Mr. Businessman, who have decided to </a:t>
            </a:r>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increase his earnings through </a:t>
            </a:r>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mining, choose wisely among  three project proposals. </a:t>
            </a:r>
            <a:r>
              <a:rPr lang="en-US" b="1" i="1" u="sng"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endParaRPr lang="en-US" dirty="0"/>
          </a:p>
        </p:txBody>
      </p:sp>
      <p:sp>
        <p:nvSpPr>
          <p:cNvPr id="5" name="Title 4"/>
          <p:cNvSpPr>
            <a:spLocks noGrp="1"/>
          </p:cNvSpPr>
          <p:nvPr>
            <p:ph type="title"/>
          </p:nvPr>
        </p:nvSpPr>
        <p:spPr>
          <a:xfrm>
            <a:off x="457200" y="274638"/>
            <a:ext cx="8229600" cy="1020762"/>
          </a:xfrm>
        </p:spPr>
        <p:txBody>
          <a:bodyPr/>
          <a:lstStyle/>
          <a:p>
            <a:r>
              <a:rPr lang="en-PH" dirty="0" smtClean="0">
                <a:solidFill>
                  <a:schemeClr val="bg1"/>
                </a:solidFill>
                <a:effectLst>
                  <a:glow rad="228600">
                    <a:schemeClr val="accent5">
                      <a:satMod val="175000"/>
                      <a:alpha val="40000"/>
                    </a:schemeClr>
                  </a:glow>
                </a:effectLst>
              </a:rPr>
              <a:t>Introduction</a:t>
            </a:r>
            <a:endParaRPr lang="en-US" dirty="0">
              <a:solidFill>
                <a:schemeClr val="bg1"/>
              </a:solidFill>
              <a:effectLst>
                <a:glow rad="228600">
                  <a:schemeClr val="accent5">
                    <a:satMod val="175000"/>
                    <a:alpha val="40000"/>
                  </a:schemeClr>
                </a:glow>
              </a:effectLst>
            </a:endParaRPr>
          </a:p>
        </p:txBody>
      </p:sp>
      <p:sp>
        <p:nvSpPr>
          <p:cNvPr id="8" name="Content Placeholder 2"/>
          <p:cNvSpPr txBox="1">
            <a:spLocks/>
          </p:cNvSpPr>
          <p:nvPr/>
        </p:nvSpPr>
        <p:spPr>
          <a:xfrm>
            <a:off x="457200" y="3429000"/>
            <a:ext cx="8305800" cy="1905000"/>
          </a:xfrm>
          <a:prstGeom prst="rect">
            <a:avLst/>
          </a:prstGeom>
        </p:spPr>
        <p:txBody>
          <a:bodyPr vert="horz" lIns="91440" tIns="45720" rIns="91440" bIns="45720" rtlCol="0">
            <a:normAutofit fontScale="85000"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n-ea"/>
                <a:cs typeface="+mn-cs"/>
              </a:rPr>
              <a:t>All three mining industries entail a huge amount of financial investment, thus, requiring the expert advice of a mineral expert/geologist, an economist and an industrialist.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2"/>
          <p:cNvSpPr txBox="1">
            <a:spLocks/>
          </p:cNvSpPr>
          <p:nvPr/>
        </p:nvSpPr>
        <p:spPr>
          <a:xfrm>
            <a:off x="533400" y="5181600"/>
            <a:ext cx="8229600" cy="1676400"/>
          </a:xfrm>
          <a:prstGeom prst="rect">
            <a:avLst/>
          </a:prstGeom>
        </p:spPr>
        <p:txBody>
          <a:bodyPr vert="horz" lIns="91440" tIns="45720" rIns="91440" bIns="45720" rtlCol="0">
            <a:normAutofit fontScale="92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PH"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n-ea"/>
                <a:cs typeface="+mn-cs"/>
              </a:rPr>
              <a:t>With this extensive comparative study, it is expected that Mr. Businessman will eventually be able to make the right decision and put his money into good use.</a:t>
            </a:r>
            <a:endParaRPr kumimoji="0" lang="en-US"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heckerboard(across)">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mph" presetSubtype="0" fill="hold" grpId="0" nodeType="clickEffect">
                                  <p:stCondLst>
                                    <p:cond delay="0"/>
                                  </p:stCondLst>
                                  <p:iterate type="lt">
                                    <p:tmPct val="10000"/>
                                  </p:iterate>
                                  <p:childTnLst>
                                    <p:set>
                                      <p:cBhvr override="childStyle">
                                        <p:cTn id="11" dur="1000" autoRev="1" fill="hold"/>
                                        <p:tgtEl>
                                          <p:spTgt spid="5"/>
                                        </p:tgtEl>
                                        <p:attrNameLst>
                                          <p:attrName>style.color</p:attrName>
                                        </p:attrNameLst>
                                      </p:cBhvr>
                                      <p:to>
                                        <p:clrVal>
                                          <a:schemeClr val="accent2"/>
                                        </p:clrVal>
                                      </p:to>
                                    </p:set>
                                    <p:set>
                                      <p:cBhvr>
                                        <p:cTn id="12" dur="1000" autoRev="1" fill="hold"/>
                                        <p:tgtEl>
                                          <p:spTgt spid="5"/>
                                        </p:tgtEl>
                                        <p:attrNameLst>
                                          <p:attrName>fillcolor</p:attrName>
                                        </p:attrNameLst>
                                      </p:cBhvr>
                                      <p:to>
                                        <p:clrVal>
                                          <a:schemeClr val="accent2"/>
                                        </p:clrVal>
                                      </p:to>
                                    </p:set>
                                    <p:set>
                                      <p:cBhvr>
                                        <p:cTn id="13" dur="1000" autoRev="1" fill="hold"/>
                                        <p:tgtEl>
                                          <p:spTgt spid="5"/>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0" fill="hold"/>
                                        <p:tgtEl>
                                          <p:spTgt spid="8"/>
                                        </p:tgtEl>
                                        <p:attrNameLst>
                                          <p:attrName>ppt_x</p:attrName>
                                        </p:attrNameLst>
                                      </p:cBhvr>
                                      <p:tavLst>
                                        <p:tav tm="0">
                                          <p:val>
                                            <p:strVal val="#ppt_x"/>
                                          </p:val>
                                        </p:tav>
                                        <p:tav tm="100000">
                                          <p:val>
                                            <p:strVal val="#ppt_x"/>
                                          </p:val>
                                        </p:tav>
                                      </p:tavLst>
                                    </p:anim>
                                    <p:anim calcmode="lin" valueType="num">
                                      <p:cBhvr additive="base">
                                        <p:cTn id="25"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0" fill="hold"/>
                                        <p:tgtEl>
                                          <p:spTgt spid="9"/>
                                        </p:tgtEl>
                                        <p:attrNameLst>
                                          <p:attrName>ppt_x</p:attrName>
                                        </p:attrNameLst>
                                      </p:cBhvr>
                                      <p:tavLst>
                                        <p:tav tm="0">
                                          <p:val>
                                            <p:strVal val="#ppt_x"/>
                                          </p:val>
                                        </p:tav>
                                        <p:tav tm="100000">
                                          <p:val>
                                            <p:strVal val="#ppt_x"/>
                                          </p:val>
                                        </p:tav>
                                      </p:tavLst>
                                    </p:anim>
                                    <p:anim calcmode="lin" valueType="num">
                                      <p:cBhvr additive="base">
                                        <p:cTn id="31" dur="5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C:\Documents and Settings\Personal\My Documents\coal pics\coal_hands.jpg"/>
          <p:cNvPicPr>
            <a:picLocks noChangeAspect="1" noChangeArrowheads="1"/>
          </p:cNvPicPr>
          <p:nvPr/>
        </p:nvPicPr>
        <p:blipFill>
          <a:blip r:embed="rId2"/>
          <a:srcRect/>
          <a:stretch>
            <a:fillRect/>
          </a:stretch>
        </p:blipFill>
        <p:spPr bwMode="auto">
          <a:xfrm>
            <a:off x="0" y="0"/>
            <a:ext cx="9164456" cy="6858000"/>
          </a:xfrm>
          <a:prstGeom prst="rect">
            <a:avLst/>
          </a:prstGeom>
          <a:noFill/>
        </p:spPr>
      </p:pic>
      <p:sp>
        <p:nvSpPr>
          <p:cNvPr id="3" name="TextBox 2"/>
          <p:cNvSpPr txBox="1"/>
          <p:nvPr/>
        </p:nvSpPr>
        <p:spPr>
          <a:xfrm>
            <a:off x="2209800" y="2438400"/>
            <a:ext cx="4876800" cy="1569660"/>
          </a:xfrm>
          <a:prstGeom prst="rect">
            <a:avLst/>
          </a:prstGeom>
          <a:noFill/>
        </p:spPr>
        <p:txBody>
          <a:bodyPr wrap="square" rtlCol="0">
            <a:spAutoFit/>
          </a:bodyPr>
          <a:lstStyle/>
          <a:p>
            <a:pPr algn="ctr"/>
            <a:r>
              <a:rPr lang="en-PH" sz="9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Coal</a:t>
            </a:r>
            <a:endParaRPr lang="en-US" sz="9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p:cTn id="7" dur="3000" fill="hold"/>
                                        <p:tgtEl>
                                          <p:spTgt spid="48130"/>
                                        </p:tgtEl>
                                        <p:attrNameLst>
                                          <p:attrName>ppt_h</p:attrName>
                                        </p:attrNameLst>
                                      </p:cBhvr>
                                      <p:tavLst>
                                        <p:tav tm="0">
                                          <p:val>
                                            <p:strVal val="#ppt_h/20"/>
                                          </p:val>
                                        </p:tav>
                                        <p:tav tm="50000">
                                          <p:val>
                                            <p:strVal val="#ppt_h/20"/>
                                          </p:val>
                                        </p:tav>
                                        <p:tav tm="100000">
                                          <p:val>
                                            <p:strVal val="#ppt_h"/>
                                          </p:val>
                                        </p:tav>
                                      </p:tavLst>
                                    </p:anim>
                                    <p:anim calcmode="lin" valueType="num">
                                      <p:cBhvr>
                                        <p:cTn id="8" dur="3000" fill="hold"/>
                                        <p:tgtEl>
                                          <p:spTgt spid="48130"/>
                                        </p:tgtEl>
                                        <p:attrNameLst>
                                          <p:attrName>ppt_w</p:attrName>
                                        </p:attrNameLst>
                                      </p:cBhvr>
                                      <p:tavLst>
                                        <p:tav tm="0">
                                          <p:val>
                                            <p:strVal val="#ppt_w+.3"/>
                                          </p:val>
                                        </p:tav>
                                        <p:tav tm="50000">
                                          <p:val>
                                            <p:strVal val="#ppt_w+.3"/>
                                          </p:val>
                                        </p:tav>
                                        <p:tav tm="100000">
                                          <p:val>
                                            <p:strVal val="#ppt_w"/>
                                          </p:val>
                                        </p:tav>
                                      </p:tavLst>
                                    </p:anim>
                                    <p:anim calcmode="lin" valueType="num">
                                      <p:cBhvr>
                                        <p:cTn id="9" dur="3000" fill="hold"/>
                                        <p:tgtEl>
                                          <p:spTgt spid="48130"/>
                                        </p:tgtEl>
                                        <p:attrNameLst>
                                          <p:attrName>ppt_x</p:attrName>
                                        </p:attrNameLst>
                                      </p:cBhvr>
                                      <p:tavLst>
                                        <p:tav tm="0">
                                          <p:val>
                                            <p:strVal val="#ppt_x-.3"/>
                                          </p:val>
                                        </p:tav>
                                        <p:tav tm="50000">
                                          <p:val>
                                            <p:strVal val="#ppt_x"/>
                                          </p:val>
                                        </p:tav>
                                        <p:tav tm="100000">
                                          <p:val>
                                            <p:strVal val="#ppt_x"/>
                                          </p:val>
                                        </p:tav>
                                      </p:tavLst>
                                    </p:anim>
                                    <p:anim calcmode="lin" valueType="num">
                                      <p:cBhvr>
                                        <p:cTn id="10" dur="3000" fill="hold"/>
                                        <p:tgtEl>
                                          <p:spTgt spid="4813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3"/>
                                        </p:tgtEl>
                                        <p:attrNameLst>
                                          <p:attrName>style.visibility</p:attrName>
                                        </p:attrNameLst>
                                      </p:cBhvr>
                                      <p:to>
                                        <p:strVal val="visible"/>
                                      </p:to>
                                    </p:set>
                                    <p:animEffect transition="in" filter="fade">
                                      <p:cBhvr>
                                        <p:cTn id="15" dur="3000"/>
                                        <p:tgtEl>
                                          <p:spTgt spid="3"/>
                                        </p:tgtEl>
                                      </p:cBhvr>
                                    </p:animEffect>
                                    <p:anim calcmode="lin" valueType="num">
                                      <p:cBhvr>
                                        <p:cTn id="16" dur="3000" fill="hold"/>
                                        <p:tgtEl>
                                          <p:spTgt spid="3"/>
                                        </p:tgtEl>
                                        <p:attrNameLst>
                                          <p:attrName>ppt_x</p:attrName>
                                        </p:attrNameLst>
                                      </p:cBhvr>
                                      <p:tavLst>
                                        <p:tav tm="0">
                                          <p:val>
                                            <p:strVal val="#ppt_x-.1"/>
                                          </p:val>
                                        </p:tav>
                                        <p:tav tm="100000">
                                          <p:val>
                                            <p:strVal val="#ppt_x"/>
                                          </p:val>
                                        </p:tav>
                                      </p:tavLst>
                                    </p:anim>
                                    <p:anim calcmode="lin" valueType="num">
                                      <p:cBhvr>
                                        <p:cTn id="17" dur="3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C:\Documents and Settings\Personal\My Documents\coal pics\AnthraciteBlueBackground.jpg"/>
          <p:cNvPicPr>
            <a:picLocks noChangeAspect="1" noChangeArrowheads="1"/>
          </p:cNvPicPr>
          <p:nvPr/>
        </p:nvPicPr>
        <p:blipFill>
          <a:blip r:embed="rId2"/>
          <a:srcRect/>
          <a:stretch>
            <a:fillRect/>
          </a:stretch>
        </p:blipFill>
        <p:spPr bwMode="auto">
          <a:xfrm>
            <a:off x="0" y="0"/>
            <a:ext cx="9144000" cy="6865034"/>
          </a:xfrm>
          <a:prstGeom prst="rect">
            <a:avLst/>
          </a:prstGeom>
          <a:noFill/>
        </p:spPr>
      </p:pic>
      <p:sp>
        <p:nvSpPr>
          <p:cNvPr id="3" name="Rounded Rectangle 2"/>
          <p:cNvSpPr/>
          <p:nvPr/>
        </p:nvSpPr>
        <p:spPr>
          <a:xfrm>
            <a:off x="228600" y="457200"/>
            <a:ext cx="8686800" cy="5943600"/>
          </a:xfrm>
          <a:prstGeom prst="roundRect">
            <a:avLst/>
          </a:prstGeom>
          <a:solidFill>
            <a:schemeClr val="accent1">
              <a:lumMod val="20000"/>
              <a:lumOff val="80000"/>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Wingdings" pitchFamily="2" charset="2"/>
              <a:buChar char="q"/>
            </a:pPr>
            <a:r>
              <a:rPr lang="en-US" sz="2800" dirty="0" smtClean="0">
                <a:solidFill>
                  <a:schemeClr val="tx1"/>
                </a:solidFill>
              </a:rPr>
              <a:t>  </a:t>
            </a:r>
            <a:r>
              <a:rPr lang="en-US" sz="2800" b="1" dirty="0" smtClean="0">
                <a:solidFill>
                  <a:schemeClr val="tx1"/>
                </a:solidFill>
              </a:rPr>
              <a:t>Coal </a:t>
            </a:r>
            <a:r>
              <a:rPr lang="en-US" sz="2800" b="1" dirty="0" smtClean="0">
                <a:solidFill>
                  <a:schemeClr val="tx1"/>
                </a:solidFill>
              </a:rPr>
              <a:t>is a </a:t>
            </a:r>
            <a:r>
              <a:rPr lang="en-US" sz="2800" b="1" dirty="0" smtClean="0">
                <a:solidFill>
                  <a:schemeClr val="tx1"/>
                </a:solidFill>
              </a:rPr>
              <a:t>readily combustible </a:t>
            </a:r>
            <a:r>
              <a:rPr lang="en-US" sz="2800" b="1" dirty="0" smtClean="0">
                <a:solidFill>
                  <a:schemeClr val="tx1"/>
                </a:solidFill>
              </a:rPr>
              <a:t>black or brownish-black </a:t>
            </a:r>
            <a:r>
              <a:rPr lang="en-US" sz="2800" b="1" dirty="0" smtClean="0">
                <a:solidFill>
                  <a:schemeClr val="tx1"/>
                </a:solidFill>
              </a:rPr>
              <a:t>sedimentary rock </a:t>
            </a:r>
            <a:r>
              <a:rPr lang="en-US" sz="2800" b="1" dirty="0" smtClean="0">
                <a:solidFill>
                  <a:schemeClr val="tx1"/>
                </a:solidFill>
              </a:rPr>
              <a:t>normally occurring </a:t>
            </a:r>
            <a:r>
              <a:rPr lang="en-US" sz="2800" b="1" dirty="0" smtClean="0">
                <a:solidFill>
                  <a:schemeClr val="tx1"/>
                </a:solidFill>
              </a:rPr>
              <a:t>in rock strata </a:t>
            </a:r>
            <a:r>
              <a:rPr lang="en-US" sz="2800" b="1" dirty="0" smtClean="0">
                <a:solidFill>
                  <a:schemeClr val="tx1"/>
                </a:solidFill>
              </a:rPr>
              <a:t>in </a:t>
            </a:r>
            <a:r>
              <a:rPr lang="en-US" sz="2800" b="1" i="1" dirty="0" smtClean="0">
                <a:solidFill>
                  <a:schemeClr val="tx1"/>
                </a:solidFill>
              </a:rPr>
              <a:t>layers or veins</a:t>
            </a:r>
            <a:r>
              <a:rPr lang="en-US" sz="2800" b="1" dirty="0" smtClean="0">
                <a:solidFill>
                  <a:schemeClr val="tx1"/>
                </a:solidFill>
              </a:rPr>
              <a:t> called coal beds. </a:t>
            </a:r>
            <a:endParaRPr lang="en-US" sz="2800" b="1" dirty="0" smtClean="0">
              <a:solidFill>
                <a:schemeClr val="tx1"/>
              </a:solidFill>
            </a:endParaRPr>
          </a:p>
          <a:p>
            <a:pPr algn="ctr"/>
            <a:endParaRPr lang="en-US" sz="1600" b="1" dirty="0" smtClean="0">
              <a:solidFill>
                <a:schemeClr val="tx1"/>
              </a:solidFill>
            </a:endParaRPr>
          </a:p>
          <a:p>
            <a:pPr algn="ctr">
              <a:buFont typeface="Wingdings" pitchFamily="2" charset="2"/>
              <a:buChar char="q"/>
            </a:pPr>
            <a:r>
              <a:rPr lang="en-US" sz="2800" b="1" dirty="0" smtClean="0">
                <a:solidFill>
                  <a:schemeClr val="tx1"/>
                </a:solidFill>
              </a:rPr>
              <a:t>  The </a:t>
            </a:r>
            <a:r>
              <a:rPr lang="en-US" sz="2800" b="1" dirty="0" smtClean="0">
                <a:solidFill>
                  <a:schemeClr val="tx1"/>
                </a:solidFill>
              </a:rPr>
              <a:t>harder forms, such </a:t>
            </a:r>
            <a:r>
              <a:rPr lang="en-US" sz="2800" b="1" dirty="0" smtClean="0">
                <a:solidFill>
                  <a:schemeClr val="tx1"/>
                </a:solidFill>
              </a:rPr>
              <a:t>as </a:t>
            </a:r>
            <a:r>
              <a:rPr lang="en-US" sz="2800" b="1" u="sng" dirty="0" smtClean="0">
                <a:solidFill>
                  <a:schemeClr val="tx1"/>
                </a:solidFill>
              </a:rPr>
              <a:t>anthracite coal</a:t>
            </a:r>
            <a:r>
              <a:rPr lang="en-US" sz="2800" b="1" dirty="0" smtClean="0">
                <a:solidFill>
                  <a:schemeClr val="tx1"/>
                </a:solidFill>
              </a:rPr>
              <a:t>, </a:t>
            </a:r>
            <a:r>
              <a:rPr lang="en-US" sz="2800" b="1" dirty="0" smtClean="0">
                <a:solidFill>
                  <a:schemeClr val="tx1"/>
                </a:solidFill>
              </a:rPr>
              <a:t>can be regarded as </a:t>
            </a:r>
            <a:r>
              <a:rPr lang="en-US" sz="2800" b="1" dirty="0" smtClean="0">
                <a:solidFill>
                  <a:schemeClr val="tx1"/>
                </a:solidFill>
              </a:rPr>
              <a:t>metamorphic rock </a:t>
            </a:r>
            <a:r>
              <a:rPr lang="en-US" sz="2800" b="1" dirty="0" smtClean="0">
                <a:solidFill>
                  <a:schemeClr val="tx1"/>
                </a:solidFill>
              </a:rPr>
              <a:t>because of later exposure to elevated temperature and </a:t>
            </a:r>
            <a:r>
              <a:rPr lang="en-US" sz="2800" b="1" dirty="0" smtClean="0">
                <a:solidFill>
                  <a:schemeClr val="tx1"/>
                </a:solidFill>
              </a:rPr>
              <a:t>pressure.</a:t>
            </a:r>
          </a:p>
          <a:p>
            <a:pPr algn="ctr"/>
            <a:endParaRPr lang="en-US" sz="1600" b="1" dirty="0" smtClean="0">
              <a:solidFill>
                <a:schemeClr val="tx1"/>
              </a:solidFill>
            </a:endParaRPr>
          </a:p>
          <a:p>
            <a:pPr algn="ctr">
              <a:buFont typeface="Wingdings" pitchFamily="2" charset="2"/>
              <a:buChar char="q"/>
            </a:pPr>
            <a:r>
              <a:rPr lang="en-US" sz="2800" b="1" dirty="0" smtClean="0">
                <a:solidFill>
                  <a:schemeClr val="tx1"/>
                </a:solidFill>
              </a:rPr>
              <a:t> </a:t>
            </a:r>
            <a:r>
              <a:rPr lang="en-US" sz="2800" b="1" dirty="0" smtClean="0">
                <a:solidFill>
                  <a:schemeClr val="tx1"/>
                </a:solidFill>
              </a:rPr>
              <a:t> Coal </a:t>
            </a:r>
            <a:r>
              <a:rPr lang="en-US" sz="2800" b="1" dirty="0" smtClean="0">
                <a:solidFill>
                  <a:schemeClr val="tx1"/>
                </a:solidFill>
              </a:rPr>
              <a:t>is composed primarily of </a:t>
            </a:r>
            <a:r>
              <a:rPr lang="en-US" sz="2800" b="1" dirty="0" smtClean="0">
                <a:solidFill>
                  <a:schemeClr val="tx1"/>
                </a:solidFill>
              </a:rPr>
              <a:t>carbon </a:t>
            </a:r>
            <a:r>
              <a:rPr lang="en-US" sz="2800" b="1" dirty="0" smtClean="0">
                <a:solidFill>
                  <a:schemeClr val="tx1"/>
                </a:solidFill>
              </a:rPr>
              <a:t>along with variable quantities of other elements, chiefly </a:t>
            </a:r>
            <a:r>
              <a:rPr lang="en-US" sz="2800" b="1" dirty="0" smtClean="0">
                <a:solidFill>
                  <a:schemeClr val="tx1"/>
                </a:solidFill>
              </a:rPr>
              <a:t>sulfur, hydrogen, oxygen </a:t>
            </a:r>
            <a:r>
              <a:rPr lang="en-US" sz="2800" b="1" dirty="0" smtClean="0">
                <a:solidFill>
                  <a:schemeClr val="tx1"/>
                </a:solidFill>
              </a:rPr>
              <a:t>and </a:t>
            </a:r>
            <a:r>
              <a:rPr lang="en-US" sz="2800" b="1" dirty="0" smtClean="0">
                <a:solidFill>
                  <a:schemeClr val="tx1"/>
                </a:solidFill>
              </a:rPr>
              <a:t>nitrogen.</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dissolve">
                                      <p:cBhvr>
                                        <p:cTn id="7" dur="3000"/>
                                        <p:tgtEl>
                                          <p:spTgt spid="4915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Documents and Settings\Personal\My Documents\412903366_20d77a7ebb.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2"/>
          <p:cNvSpPr txBox="1">
            <a:spLocks/>
          </p:cNvSpPr>
          <p:nvPr/>
        </p:nvSpPr>
        <p:spPr>
          <a:xfrm>
            <a:off x="381000" y="1981200"/>
            <a:ext cx="8229600" cy="35052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PH" sz="44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PH" sz="4400" b="1" i="0" u="none" strike="noStrike" kern="1200" normalizeH="0" baseline="0" noProof="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mj-lt"/>
                <a:ea typeface="+mj-ea"/>
                <a:cs typeface="+mj-cs"/>
              </a:rPr>
              <a:t>Market Value of the three mining minerals for the past years … </a:t>
            </a:r>
            <a:endParaRPr kumimoji="0" lang="en-US" sz="4400" b="1" i="0" u="none" strike="noStrike" kern="120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dissolve">
                                      <p:cBhvr>
                                        <p:cTn id="7" dur="30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grpId="0" nodeType="click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1"/>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241703" y="457200"/>
            <a:ext cx="8597497" cy="5584371"/>
          </a:xfrm>
          <a:prstGeom prst="rect">
            <a:avLst/>
          </a:prstGeom>
          <a:noFill/>
          <a:ln w="9525">
            <a:noFill/>
            <a:miter lim="800000"/>
            <a:headEnd/>
            <a:tailEnd/>
          </a:ln>
          <a:effectLst/>
        </p:spPr>
      </p:pic>
      <p:sp>
        <p:nvSpPr>
          <p:cNvPr id="5" name="TextBox 4"/>
          <p:cNvSpPr txBox="1"/>
          <p:nvPr/>
        </p:nvSpPr>
        <p:spPr>
          <a:xfrm>
            <a:off x="381000" y="6019800"/>
            <a:ext cx="8305800" cy="646331"/>
          </a:xfrm>
          <a:prstGeom prst="rect">
            <a:avLst/>
          </a:prstGeom>
          <a:solidFill>
            <a:schemeClr val="bg2">
              <a:lumMod val="75000"/>
            </a:schemeClr>
          </a:solidFill>
        </p:spPr>
        <p:txBody>
          <a:bodyPr wrap="square" rtlCol="0">
            <a:spAutoFit/>
          </a:bodyPr>
          <a:lstStyle/>
          <a:p>
            <a:r>
              <a:rPr lang="en-US" dirty="0" smtClean="0"/>
              <a:t>http://www.infomine.com/investment/charts.aspx?mv=1&amp;f=f&amp;r=1y&amp;c=ccoal.xusd.umt,cmanganese.xusd.umt,cphosphates.xusd.umt#chart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3000"/>
                                        <p:tgtEl>
                                          <p:spTgt spid="3074"/>
                                        </p:tgtEl>
                                      </p:cBhvr>
                                    </p:animEffect>
                                    <p:anim calcmode="lin" valueType="num">
                                      <p:cBhvr>
                                        <p:cTn id="8" dur="3000" fill="hold"/>
                                        <p:tgtEl>
                                          <p:spTgt spid="3074"/>
                                        </p:tgtEl>
                                        <p:attrNameLst>
                                          <p:attrName>ppt_x</p:attrName>
                                        </p:attrNameLst>
                                      </p:cBhvr>
                                      <p:tavLst>
                                        <p:tav tm="0">
                                          <p:val>
                                            <p:strVal val="#ppt_x"/>
                                          </p:val>
                                        </p:tav>
                                        <p:tav tm="100000">
                                          <p:val>
                                            <p:strVal val="#ppt_x"/>
                                          </p:val>
                                        </p:tav>
                                      </p:tavLst>
                                    </p:anim>
                                    <p:anim calcmode="lin" valueType="num">
                                      <p:cBhvr>
                                        <p:cTn id="9" dur="3000" fill="hold"/>
                                        <p:tgtEl>
                                          <p:spTgt spid="307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457200" y="228600"/>
            <a:ext cx="8153400" cy="5823857"/>
          </a:xfrm>
          <a:prstGeom prst="rect">
            <a:avLst/>
          </a:prstGeom>
          <a:noFill/>
          <a:ln w="9525">
            <a:noFill/>
            <a:miter lim="800000"/>
            <a:headEnd/>
            <a:tailEnd/>
          </a:ln>
          <a:effectLst/>
        </p:spPr>
      </p:pic>
      <p:sp>
        <p:nvSpPr>
          <p:cNvPr id="4" name="TextBox 3"/>
          <p:cNvSpPr txBox="1"/>
          <p:nvPr/>
        </p:nvSpPr>
        <p:spPr>
          <a:xfrm>
            <a:off x="152400" y="6019800"/>
            <a:ext cx="8534400" cy="646331"/>
          </a:xfrm>
          <a:prstGeom prst="rect">
            <a:avLst/>
          </a:prstGeom>
          <a:solidFill>
            <a:schemeClr val="bg2">
              <a:lumMod val="75000"/>
            </a:schemeClr>
          </a:solidFill>
        </p:spPr>
        <p:txBody>
          <a:bodyPr wrap="square" rtlCol="0">
            <a:spAutoFit/>
          </a:bodyPr>
          <a:lstStyle/>
          <a:p>
            <a:r>
              <a:rPr lang="en-PH" dirty="0" smtClean="0"/>
              <a:t>http://www.infomine.com/investment/charts.aspx?mv=1&amp;f=f&amp;r=2y&amp;c=ccoal.xusd.umt,cmanganese.xusd.umt,cphosphates.xusd.umt#chart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3000"/>
                                        <p:tgtEl>
                                          <p:spTgt spid="4098"/>
                                        </p:tgtEl>
                                      </p:cBhvr>
                                    </p:animEffect>
                                    <p:anim calcmode="lin" valueType="num">
                                      <p:cBhvr>
                                        <p:cTn id="8" dur="3000" fill="hold"/>
                                        <p:tgtEl>
                                          <p:spTgt spid="4098"/>
                                        </p:tgtEl>
                                        <p:attrNameLst>
                                          <p:attrName>ppt_x</p:attrName>
                                        </p:attrNameLst>
                                      </p:cBhvr>
                                      <p:tavLst>
                                        <p:tav tm="0">
                                          <p:val>
                                            <p:strVal val="#ppt_x"/>
                                          </p:val>
                                        </p:tav>
                                        <p:tav tm="100000">
                                          <p:val>
                                            <p:strVal val="#ppt_x"/>
                                          </p:val>
                                        </p:tav>
                                      </p:tavLst>
                                    </p:anim>
                                    <p:anim calcmode="lin" valueType="num">
                                      <p:cBhvr>
                                        <p:cTn id="9" dur="3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533400" y="304800"/>
            <a:ext cx="8001000" cy="5715000"/>
          </a:xfrm>
          <a:prstGeom prst="rect">
            <a:avLst/>
          </a:prstGeom>
          <a:noFill/>
          <a:ln w="9525">
            <a:noFill/>
            <a:miter lim="800000"/>
            <a:headEnd/>
            <a:tailEnd/>
          </a:ln>
          <a:effectLst/>
        </p:spPr>
      </p:pic>
      <p:sp>
        <p:nvSpPr>
          <p:cNvPr id="4" name="TextBox 3"/>
          <p:cNvSpPr txBox="1"/>
          <p:nvPr/>
        </p:nvSpPr>
        <p:spPr>
          <a:xfrm>
            <a:off x="228600" y="6019800"/>
            <a:ext cx="8686800" cy="646331"/>
          </a:xfrm>
          <a:prstGeom prst="rect">
            <a:avLst/>
          </a:prstGeom>
          <a:solidFill>
            <a:schemeClr val="bg2">
              <a:lumMod val="75000"/>
            </a:schemeClr>
          </a:solidFill>
        </p:spPr>
        <p:txBody>
          <a:bodyPr wrap="square" rtlCol="0">
            <a:spAutoFit/>
          </a:bodyPr>
          <a:lstStyle/>
          <a:p>
            <a:r>
              <a:rPr lang="en-US" dirty="0" smtClean="0"/>
              <a:t>http://www.infomine.com/investment/charts.aspx?mv=1&amp;f=f&amp;r=3y&amp;c=ccoal.xusd.umt,cmanganese.xusd.umt,cphosphates.xusd.umt#chart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3000"/>
                                        <p:tgtEl>
                                          <p:spTgt spid="5122"/>
                                        </p:tgtEl>
                                      </p:cBhvr>
                                    </p:animEffect>
                                    <p:anim calcmode="lin" valueType="num">
                                      <p:cBhvr>
                                        <p:cTn id="8" dur="3000" fill="hold"/>
                                        <p:tgtEl>
                                          <p:spTgt spid="5122"/>
                                        </p:tgtEl>
                                        <p:attrNameLst>
                                          <p:attrName>ppt_x</p:attrName>
                                        </p:attrNameLst>
                                      </p:cBhvr>
                                      <p:tavLst>
                                        <p:tav tm="0">
                                          <p:val>
                                            <p:strVal val="#ppt_x"/>
                                          </p:val>
                                        </p:tav>
                                        <p:tav tm="100000">
                                          <p:val>
                                            <p:strVal val="#ppt_x"/>
                                          </p:val>
                                        </p:tav>
                                      </p:tavLst>
                                    </p:anim>
                                    <p:anim calcmode="lin" valueType="num">
                                      <p:cBhvr>
                                        <p:cTn id="9" dur="3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609600" y="381000"/>
            <a:ext cx="7894320" cy="5638800"/>
          </a:xfrm>
          <a:prstGeom prst="rect">
            <a:avLst/>
          </a:prstGeom>
          <a:noFill/>
          <a:ln w="9525">
            <a:noFill/>
            <a:miter lim="800000"/>
            <a:headEnd/>
            <a:tailEnd/>
          </a:ln>
          <a:effectLst/>
        </p:spPr>
      </p:pic>
      <p:sp>
        <p:nvSpPr>
          <p:cNvPr id="4" name="TextBox 3"/>
          <p:cNvSpPr txBox="1"/>
          <p:nvPr/>
        </p:nvSpPr>
        <p:spPr>
          <a:xfrm>
            <a:off x="228600" y="6019800"/>
            <a:ext cx="8686800" cy="646331"/>
          </a:xfrm>
          <a:prstGeom prst="rect">
            <a:avLst/>
          </a:prstGeom>
          <a:solidFill>
            <a:schemeClr val="bg2">
              <a:lumMod val="75000"/>
            </a:schemeClr>
          </a:solidFill>
        </p:spPr>
        <p:txBody>
          <a:bodyPr wrap="square" rtlCol="0">
            <a:spAutoFit/>
          </a:bodyPr>
          <a:lstStyle/>
          <a:p>
            <a:r>
              <a:rPr lang="en-US" dirty="0" smtClean="0"/>
              <a:t>http://www.infomine.com/investment/charts.aspx?mv=1&amp;f=f&amp;r=5y&amp;c=ccoal.xusd.umt,cmanganese.xusd.umt,cphosphates.xusd.umt#chart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3000"/>
                                        <p:tgtEl>
                                          <p:spTgt spid="6146"/>
                                        </p:tgtEl>
                                      </p:cBhvr>
                                    </p:animEffect>
                                    <p:anim calcmode="lin" valueType="num">
                                      <p:cBhvr>
                                        <p:cTn id="8" dur="3000" fill="hold"/>
                                        <p:tgtEl>
                                          <p:spTgt spid="6146"/>
                                        </p:tgtEl>
                                        <p:attrNameLst>
                                          <p:attrName>ppt_x</p:attrName>
                                        </p:attrNameLst>
                                      </p:cBhvr>
                                      <p:tavLst>
                                        <p:tav tm="0">
                                          <p:val>
                                            <p:strVal val="#ppt_x"/>
                                          </p:val>
                                        </p:tav>
                                        <p:tav tm="100000">
                                          <p:val>
                                            <p:strVal val="#ppt_x"/>
                                          </p:val>
                                        </p:tav>
                                      </p:tavLst>
                                    </p:anim>
                                    <p:anim calcmode="lin" valueType="num">
                                      <p:cBhvr>
                                        <p:cTn id="9" dur="3000" fill="hold"/>
                                        <p:tgtEl>
                                          <p:spTgt spid="614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533400" y="304800"/>
            <a:ext cx="8001000" cy="5715001"/>
          </a:xfrm>
          <a:prstGeom prst="rect">
            <a:avLst/>
          </a:prstGeom>
          <a:noFill/>
          <a:ln w="9525">
            <a:noFill/>
            <a:miter lim="800000"/>
            <a:headEnd/>
            <a:tailEnd/>
          </a:ln>
          <a:effectLst/>
        </p:spPr>
      </p:pic>
      <p:sp>
        <p:nvSpPr>
          <p:cNvPr id="4" name="TextBox 3"/>
          <p:cNvSpPr txBox="1"/>
          <p:nvPr/>
        </p:nvSpPr>
        <p:spPr>
          <a:xfrm>
            <a:off x="228600" y="6019800"/>
            <a:ext cx="8686800" cy="646331"/>
          </a:xfrm>
          <a:prstGeom prst="rect">
            <a:avLst/>
          </a:prstGeom>
          <a:solidFill>
            <a:schemeClr val="bg2">
              <a:lumMod val="75000"/>
            </a:schemeClr>
          </a:solidFill>
        </p:spPr>
        <p:txBody>
          <a:bodyPr wrap="square" rtlCol="0">
            <a:spAutoFit/>
          </a:bodyPr>
          <a:lstStyle/>
          <a:p>
            <a:r>
              <a:rPr lang="en-US" dirty="0" smtClean="0"/>
              <a:t>http://www.infomine.com/investment/charts.aspx?mv=1&amp;f=f&amp;r=10y&amp;c=ccoal.xusd.umt,cmanganese.xusd.umt,cphosphates.xusd.umt#chart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3000"/>
                                        <p:tgtEl>
                                          <p:spTgt spid="7170"/>
                                        </p:tgtEl>
                                      </p:cBhvr>
                                    </p:animEffect>
                                    <p:anim calcmode="lin" valueType="num">
                                      <p:cBhvr>
                                        <p:cTn id="8" dur="3000" fill="hold"/>
                                        <p:tgtEl>
                                          <p:spTgt spid="7170"/>
                                        </p:tgtEl>
                                        <p:attrNameLst>
                                          <p:attrName>ppt_x</p:attrName>
                                        </p:attrNameLst>
                                      </p:cBhvr>
                                      <p:tavLst>
                                        <p:tav tm="0">
                                          <p:val>
                                            <p:strVal val="#ppt_x"/>
                                          </p:val>
                                        </p:tav>
                                        <p:tav tm="100000">
                                          <p:val>
                                            <p:strVal val="#ppt_x"/>
                                          </p:val>
                                        </p:tav>
                                      </p:tavLst>
                                    </p:anim>
                                    <p:anim calcmode="lin" valueType="num">
                                      <p:cBhvr>
                                        <p:cTn id="9" dur="3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3399FF">
                <a:alpha val="55000"/>
              </a:srgbClr>
            </a:gs>
            <a:gs pos="16000">
              <a:srgbClr val="00CCCC"/>
            </a:gs>
            <a:gs pos="47000">
              <a:srgbClr val="9999FF"/>
            </a:gs>
            <a:gs pos="60001">
              <a:srgbClr val="2E6792"/>
            </a:gs>
            <a:gs pos="71001">
              <a:srgbClr val="3333CC"/>
            </a:gs>
            <a:gs pos="81000">
              <a:srgbClr val="1170FF"/>
            </a:gs>
            <a:gs pos="100000">
              <a:srgbClr val="006699"/>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95800" y="0"/>
            <a:ext cx="4648200" cy="6858000"/>
          </a:xfrm>
        </p:spPr>
        <p:txBody>
          <a:bodyPr>
            <a:normAutofit/>
          </a:bodyPr>
          <a:lstStyle/>
          <a:p>
            <a: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Cost </a:t>
            </a:r>
            <a:b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a:t>
            </a:r>
            <a: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 </a:t>
            </a:r>
            <a:b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en-PH"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Mining</a:t>
            </a:r>
            <a:endParaRPr lang="en-US" sz="8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3313" name="Picture 1" descr="C:\Documents and Settings\Personal\My Documents\2201986769_17478edc4f.jpg"/>
          <p:cNvPicPr>
            <a:picLocks noChangeAspect="1" noChangeArrowheads="1"/>
          </p:cNvPicPr>
          <p:nvPr/>
        </p:nvPicPr>
        <p:blipFill>
          <a:blip r:embed="rId2"/>
          <a:srcRect/>
          <a:stretch>
            <a:fillRect/>
          </a:stretch>
        </p:blipFill>
        <p:spPr bwMode="auto">
          <a:xfrm>
            <a:off x="0" y="0"/>
            <a:ext cx="4495800" cy="68743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3313"/>
                                        </p:tgtEl>
                                        <p:attrNameLst>
                                          <p:attrName>style.visibility</p:attrName>
                                        </p:attrNameLst>
                                      </p:cBhvr>
                                      <p:to>
                                        <p:strVal val="visible"/>
                                      </p:to>
                                    </p:set>
                                    <p:animEffect transition="in" filter="wedge">
                                      <p:cBhvr>
                                        <p:cTn id="7" dur="3000"/>
                                        <p:tgtEl>
                                          <p:spTgt spid="13313"/>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2"/>
                                        </p:tgtEl>
                                        <p:attrNameLst>
                                          <p:attrName>style.visibility</p:attrName>
                                        </p:attrNameLst>
                                      </p:cBhvr>
                                      <p:to>
                                        <p:strVal val="visible"/>
                                      </p:to>
                                    </p:set>
                                    <p:anim calcmode="discrete" valueType="clr">
                                      <p:cBhvr override="childStyle">
                                        <p:cTn id="12"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
                                        </p:tgtEl>
                                        <p:attrNameLst>
                                          <p:attrName>fillcolor</p:attrName>
                                        </p:attrNameLst>
                                      </p:cBhvr>
                                      <p:tavLst>
                                        <p:tav tm="0">
                                          <p:val>
                                            <p:clrVal>
                                              <a:schemeClr val="accent2"/>
                                            </p:clrVal>
                                          </p:val>
                                        </p:tav>
                                        <p:tav tm="50000">
                                          <p:val>
                                            <p:clrVal>
                                              <a:schemeClr val="hlink"/>
                                            </p:clrVal>
                                          </p:val>
                                        </p:tav>
                                      </p:tavLst>
                                    </p:anim>
                                    <p:set>
                                      <p:cBhvr>
                                        <p:cTn id="14"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smtClean="0"/>
              <a:t>Environmental and Social Impact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Personal\My Documents\3133911337_dfb37de280.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graphicFrame>
        <p:nvGraphicFramePr>
          <p:cNvPr id="4" name="Diagram 3"/>
          <p:cNvGraphicFramePr/>
          <p:nvPr/>
        </p:nvGraphicFramePr>
        <p:xfrm>
          <a:off x="304800" y="228600"/>
          <a:ext cx="86106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0" fill="hold"/>
                                        <p:tgtEl>
                                          <p:spTgt spid="4"/>
                                        </p:tgtEl>
                                        <p:attrNameLst>
                                          <p:attrName>ppt_x</p:attrName>
                                        </p:attrNameLst>
                                      </p:cBhvr>
                                      <p:tavLst>
                                        <p:tav tm="0">
                                          <p:val>
                                            <p:strVal val="#ppt_x"/>
                                          </p:val>
                                        </p:tav>
                                        <p:tav tm="100000">
                                          <p:val>
                                            <p:strVal val="#ppt_x"/>
                                          </p:val>
                                        </p:tav>
                                      </p:tavLst>
                                    </p:anim>
                                    <p:anim calcmode="lin" valueType="num">
                                      <p:cBhvr additive="base">
                                        <p:cTn id="13"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smtClean="0"/>
              <a:t>Conclusion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descr="C:\Documents and Settings\Personal\My Documents\3133911337_dfb37de280.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graphicFrame>
        <p:nvGraphicFramePr>
          <p:cNvPr id="2" name="Table 1"/>
          <p:cNvGraphicFramePr>
            <a:graphicFrameLocks noGrp="1"/>
          </p:cNvGraphicFramePr>
          <p:nvPr/>
        </p:nvGraphicFramePr>
        <p:xfrm>
          <a:off x="304800" y="457200"/>
          <a:ext cx="8534400" cy="6097624"/>
        </p:xfrm>
        <a:graphic>
          <a:graphicData uri="http://schemas.openxmlformats.org/drawingml/2006/table">
            <a:tbl>
              <a:tblPr>
                <a:tableStyleId>{3C2FFA5D-87B4-456A-9821-1D502468CF0F}</a:tableStyleId>
              </a:tblPr>
              <a:tblGrid>
                <a:gridCol w="1460843"/>
                <a:gridCol w="1922162"/>
                <a:gridCol w="1460843"/>
                <a:gridCol w="2306595"/>
                <a:gridCol w="1383957"/>
              </a:tblGrid>
              <a:tr h="1416721">
                <a:tc>
                  <a:txBody>
                    <a:bodyPr/>
                    <a:lstStyle/>
                    <a:p>
                      <a:pPr marL="0" marR="0" algn="ctr">
                        <a:lnSpc>
                          <a:spcPct val="115000"/>
                        </a:lnSpc>
                        <a:spcBef>
                          <a:spcPts val="0"/>
                        </a:spcBef>
                        <a:spcAft>
                          <a:spcPts val="0"/>
                        </a:spcAft>
                      </a:pPr>
                      <a:r>
                        <a:rPr lang="en-US" sz="2400" dirty="0"/>
                        <a:t>Mineral</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c>
                  <a:txBody>
                    <a:bodyPr/>
                    <a:lstStyle/>
                    <a:p>
                      <a:pPr marL="0" marR="0" algn="ctr">
                        <a:lnSpc>
                          <a:spcPct val="115000"/>
                        </a:lnSpc>
                        <a:spcBef>
                          <a:spcPts val="0"/>
                        </a:spcBef>
                        <a:spcAft>
                          <a:spcPts val="0"/>
                        </a:spcAft>
                      </a:pPr>
                      <a:r>
                        <a:rPr lang="en-US" sz="2400" dirty="0"/>
                        <a:t>Total Production</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c>
                  <a:txBody>
                    <a:bodyPr/>
                    <a:lstStyle/>
                    <a:p>
                      <a:pPr marL="0" marR="0" algn="ctr">
                        <a:lnSpc>
                          <a:spcPct val="115000"/>
                        </a:lnSpc>
                        <a:spcBef>
                          <a:spcPts val="0"/>
                        </a:spcBef>
                        <a:spcAft>
                          <a:spcPts val="0"/>
                        </a:spcAft>
                      </a:pPr>
                      <a:r>
                        <a:rPr lang="en-US" sz="2400" dirty="0"/>
                        <a:t>Major Countries</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c>
                  <a:txBody>
                    <a:bodyPr/>
                    <a:lstStyle/>
                    <a:p>
                      <a:pPr marL="0" marR="0" algn="ctr">
                        <a:lnSpc>
                          <a:spcPct val="115000"/>
                        </a:lnSpc>
                        <a:spcBef>
                          <a:spcPts val="0"/>
                        </a:spcBef>
                        <a:spcAft>
                          <a:spcPts val="0"/>
                        </a:spcAft>
                      </a:pPr>
                      <a:r>
                        <a:rPr lang="en-US" sz="2400" dirty="0"/>
                        <a:t>Major Companies</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c>
                  <a:txBody>
                    <a:bodyPr/>
                    <a:lstStyle/>
                    <a:p>
                      <a:pPr marL="0" marR="0" algn="ctr">
                        <a:lnSpc>
                          <a:spcPct val="115000"/>
                        </a:lnSpc>
                        <a:spcBef>
                          <a:spcPts val="0"/>
                        </a:spcBef>
                        <a:spcAft>
                          <a:spcPts val="0"/>
                        </a:spcAft>
                      </a:pPr>
                      <a:r>
                        <a:rPr lang="en-US" sz="2400" dirty="0"/>
                        <a:t>Key Uses</a:t>
                      </a:r>
                      <a:endParaRPr lang="en-US" sz="2400" dirty="0">
                        <a:latin typeface="Calibri"/>
                        <a:ea typeface="Calibri"/>
                        <a:cs typeface="Times New Roman"/>
                      </a:endParaRPr>
                    </a:p>
                  </a:txBody>
                  <a:tcPr marL="65903" marR="65903" marT="0" marB="0" anchor="ctr">
                    <a:solidFill>
                      <a:schemeClr val="tx2">
                        <a:lumMod val="60000"/>
                        <a:lumOff val="40000"/>
                        <a:alpha val="74000"/>
                      </a:schemeClr>
                    </a:solidFill>
                  </a:tcPr>
                </a:tc>
              </a:tr>
              <a:tr h="1416721">
                <a:tc>
                  <a:txBody>
                    <a:bodyPr/>
                    <a:lstStyle/>
                    <a:p>
                      <a:pPr marL="0" marR="0" algn="ctr">
                        <a:lnSpc>
                          <a:spcPct val="115000"/>
                        </a:lnSpc>
                        <a:spcBef>
                          <a:spcPts val="0"/>
                        </a:spcBef>
                        <a:spcAft>
                          <a:spcPts val="0"/>
                        </a:spcAft>
                      </a:pPr>
                      <a:r>
                        <a:rPr lang="en-US" sz="2000"/>
                        <a:t>Manganese</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9.6 million tons (2009)</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China</a:t>
                      </a:r>
                    </a:p>
                    <a:p>
                      <a:pPr marL="0" marR="0" algn="ctr">
                        <a:lnSpc>
                          <a:spcPct val="115000"/>
                        </a:lnSpc>
                        <a:spcBef>
                          <a:spcPts val="0"/>
                        </a:spcBef>
                        <a:spcAft>
                          <a:spcPts val="0"/>
                        </a:spcAft>
                      </a:pPr>
                      <a:r>
                        <a:rPr lang="en-US" sz="2000" dirty="0"/>
                        <a:t>South Africa</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Samancor</a:t>
                      </a:r>
                    </a:p>
                    <a:p>
                      <a:pPr marL="0" marR="0" algn="ctr">
                        <a:lnSpc>
                          <a:spcPct val="115000"/>
                        </a:lnSpc>
                        <a:spcBef>
                          <a:spcPts val="0"/>
                        </a:spcBef>
                        <a:spcAft>
                          <a:spcPts val="0"/>
                        </a:spcAft>
                      </a:pPr>
                      <a:r>
                        <a:rPr lang="en-US" sz="2000" dirty="0"/>
                        <a:t>Assmang</a:t>
                      </a:r>
                    </a:p>
                    <a:p>
                      <a:pPr marL="0" marR="0" algn="ctr">
                        <a:lnSpc>
                          <a:spcPct val="115000"/>
                        </a:lnSpc>
                        <a:spcBef>
                          <a:spcPts val="0"/>
                        </a:spcBef>
                        <a:spcAft>
                          <a:spcPts val="0"/>
                        </a:spcAft>
                      </a:pPr>
                      <a:r>
                        <a:rPr lang="en-US" sz="2000" dirty="0"/>
                        <a:t>Comilog</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Ferroalloys</a:t>
                      </a:r>
                      <a:endParaRPr lang="en-US" sz="2000">
                        <a:latin typeface="Calibri"/>
                        <a:ea typeface="Calibri"/>
                        <a:cs typeface="Times New Roman"/>
                      </a:endParaRPr>
                    </a:p>
                  </a:txBody>
                  <a:tcPr marL="65903" marR="65903" marT="0" marB="0" anchor="ctr"/>
                </a:tc>
              </a:tr>
              <a:tr h="1416721">
                <a:tc>
                  <a:txBody>
                    <a:bodyPr/>
                    <a:lstStyle/>
                    <a:p>
                      <a:pPr marL="0" marR="0" algn="ctr">
                        <a:lnSpc>
                          <a:spcPct val="115000"/>
                        </a:lnSpc>
                        <a:spcBef>
                          <a:spcPts val="0"/>
                        </a:spcBef>
                        <a:spcAft>
                          <a:spcPts val="0"/>
                        </a:spcAft>
                      </a:pPr>
                      <a:r>
                        <a:rPr lang="en-US" sz="2000"/>
                        <a:t>Phosphate</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158 million tons (2009)</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China</a:t>
                      </a:r>
                    </a:p>
                    <a:p>
                      <a:pPr marL="0" marR="0" algn="ctr">
                        <a:lnSpc>
                          <a:spcPct val="115000"/>
                        </a:lnSpc>
                        <a:spcBef>
                          <a:spcPts val="0"/>
                        </a:spcBef>
                        <a:spcAft>
                          <a:spcPts val="0"/>
                        </a:spcAft>
                      </a:pPr>
                      <a:r>
                        <a:rPr lang="en-US" sz="2000"/>
                        <a:t>U.S.A.</a:t>
                      </a:r>
                    </a:p>
                    <a:p>
                      <a:pPr marL="0" marR="0" algn="ctr">
                        <a:lnSpc>
                          <a:spcPct val="115000"/>
                        </a:lnSpc>
                        <a:spcBef>
                          <a:spcPts val="0"/>
                        </a:spcBef>
                        <a:spcAft>
                          <a:spcPts val="0"/>
                        </a:spcAft>
                      </a:pPr>
                      <a:r>
                        <a:rPr lang="en-US" sz="2000"/>
                        <a:t>Morocco</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Potash Corp. of </a:t>
                      </a:r>
                      <a:r>
                        <a:rPr lang="en-US" sz="2000" dirty="0" smtClean="0"/>
                        <a:t>Saskatchewan</a:t>
                      </a:r>
                      <a:endParaRPr lang="en-US" sz="2000" dirty="0"/>
                    </a:p>
                    <a:p>
                      <a:pPr marL="0" marR="0" algn="ctr">
                        <a:lnSpc>
                          <a:spcPct val="115000"/>
                        </a:lnSpc>
                        <a:spcBef>
                          <a:spcPts val="0"/>
                        </a:spcBef>
                        <a:spcAft>
                          <a:spcPts val="0"/>
                        </a:spcAft>
                      </a:pPr>
                      <a:r>
                        <a:rPr lang="en-US" sz="2000" dirty="0"/>
                        <a:t>OCP</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Fertilizer applications</a:t>
                      </a:r>
                      <a:endParaRPr lang="en-US" sz="2000" dirty="0">
                        <a:latin typeface="Calibri"/>
                        <a:ea typeface="Calibri"/>
                        <a:cs typeface="Times New Roman"/>
                      </a:endParaRPr>
                    </a:p>
                  </a:txBody>
                  <a:tcPr marL="65903" marR="65903" marT="0" marB="0" anchor="ctr"/>
                </a:tc>
              </a:tr>
              <a:tr h="1847461">
                <a:tc>
                  <a:txBody>
                    <a:bodyPr/>
                    <a:lstStyle/>
                    <a:p>
                      <a:pPr marL="0" marR="0" algn="ctr">
                        <a:lnSpc>
                          <a:spcPct val="115000"/>
                        </a:lnSpc>
                        <a:spcBef>
                          <a:spcPts val="0"/>
                        </a:spcBef>
                        <a:spcAft>
                          <a:spcPts val="0"/>
                        </a:spcAft>
                      </a:pPr>
                      <a:r>
                        <a:rPr lang="en-US" sz="2000"/>
                        <a:t>Coal</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5845 million tons (2008)</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a:t>U.S.A.</a:t>
                      </a:r>
                    </a:p>
                    <a:p>
                      <a:pPr marL="0" marR="0" algn="ctr">
                        <a:lnSpc>
                          <a:spcPct val="115000"/>
                        </a:lnSpc>
                        <a:spcBef>
                          <a:spcPts val="0"/>
                        </a:spcBef>
                        <a:spcAft>
                          <a:spcPts val="0"/>
                        </a:spcAft>
                      </a:pPr>
                      <a:r>
                        <a:rPr lang="en-US" sz="2000"/>
                        <a:t>China</a:t>
                      </a:r>
                    </a:p>
                    <a:p>
                      <a:pPr marL="0" marR="0" algn="ctr">
                        <a:lnSpc>
                          <a:spcPct val="115000"/>
                        </a:lnSpc>
                        <a:spcBef>
                          <a:spcPts val="0"/>
                        </a:spcBef>
                        <a:spcAft>
                          <a:spcPts val="0"/>
                        </a:spcAft>
                      </a:pPr>
                      <a:r>
                        <a:rPr lang="en-US" sz="2000"/>
                        <a:t>India</a:t>
                      </a:r>
                      <a:endParaRPr lang="en-US" sz="200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China Coal Energy Co.</a:t>
                      </a:r>
                    </a:p>
                    <a:p>
                      <a:pPr marL="0" marR="0" algn="ctr">
                        <a:lnSpc>
                          <a:spcPct val="115000"/>
                        </a:lnSpc>
                        <a:spcBef>
                          <a:spcPts val="0"/>
                        </a:spcBef>
                        <a:spcAft>
                          <a:spcPts val="0"/>
                        </a:spcAft>
                      </a:pPr>
                      <a:r>
                        <a:rPr lang="en-US" sz="2000" dirty="0"/>
                        <a:t>BHP Billiton</a:t>
                      </a:r>
                    </a:p>
                    <a:p>
                      <a:pPr marL="0" marR="0" algn="ctr">
                        <a:lnSpc>
                          <a:spcPct val="115000"/>
                        </a:lnSpc>
                        <a:spcBef>
                          <a:spcPts val="0"/>
                        </a:spcBef>
                        <a:spcAft>
                          <a:spcPts val="0"/>
                        </a:spcAft>
                      </a:pPr>
                      <a:r>
                        <a:rPr lang="en-US" sz="2000" dirty="0"/>
                        <a:t>Anglo Coal</a:t>
                      </a:r>
                    </a:p>
                    <a:p>
                      <a:pPr marL="0" marR="0" algn="ctr">
                        <a:lnSpc>
                          <a:spcPct val="115000"/>
                        </a:lnSpc>
                        <a:spcBef>
                          <a:spcPts val="0"/>
                        </a:spcBef>
                        <a:spcAft>
                          <a:spcPts val="0"/>
                        </a:spcAft>
                      </a:pPr>
                      <a:r>
                        <a:rPr lang="en-US" sz="2000" dirty="0"/>
                        <a:t>Coal India</a:t>
                      </a:r>
                      <a:endParaRPr lang="en-US" sz="2000" dirty="0">
                        <a:latin typeface="Calibri"/>
                        <a:ea typeface="Calibri"/>
                        <a:cs typeface="Times New Roman"/>
                      </a:endParaRPr>
                    </a:p>
                  </a:txBody>
                  <a:tcPr marL="65903" marR="65903" marT="0" marB="0" anchor="ctr"/>
                </a:tc>
                <a:tc>
                  <a:txBody>
                    <a:bodyPr/>
                    <a:lstStyle/>
                    <a:p>
                      <a:pPr marL="0" marR="0" algn="ctr">
                        <a:lnSpc>
                          <a:spcPct val="115000"/>
                        </a:lnSpc>
                        <a:spcBef>
                          <a:spcPts val="0"/>
                        </a:spcBef>
                        <a:spcAft>
                          <a:spcPts val="0"/>
                        </a:spcAft>
                      </a:pPr>
                      <a:r>
                        <a:rPr lang="en-US" sz="2000" dirty="0"/>
                        <a:t>Energy generation</a:t>
                      </a:r>
                      <a:endParaRPr lang="en-US" sz="2000" dirty="0">
                        <a:latin typeface="Calibri"/>
                        <a:ea typeface="Calibri"/>
                        <a:cs typeface="Times New Roman"/>
                      </a:endParaRPr>
                    </a:p>
                  </a:txBody>
                  <a:tcPr marL="65903" marR="65903" marT="0" marB="0"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8193"/>
                                        </p:tgtEl>
                                        <p:attrNameLst>
                                          <p:attrName>style.visibility</p:attrName>
                                        </p:attrNameLst>
                                      </p:cBhvr>
                                      <p:to>
                                        <p:strVal val="visible"/>
                                      </p:to>
                                    </p:set>
                                    <p:anim calcmode="lin" valueType="num">
                                      <p:cBhvr>
                                        <p:cTn id="7" dur="5000" fill="hold"/>
                                        <p:tgtEl>
                                          <p:spTgt spid="8193"/>
                                        </p:tgtEl>
                                        <p:attrNameLst>
                                          <p:attrName>ppt_h</p:attrName>
                                        </p:attrNameLst>
                                      </p:cBhvr>
                                      <p:tavLst>
                                        <p:tav tm="0">
                                          <p:val>
                                            <p:strVal val="#ppt_h/20"/>
                                          </p:val>
                                        </p:tav>
                                        <p:tav tm="50000">
                                          <p:val>
                                            <p:strVal val="#ppt_h/20"/>
                                          </p:val>
                                        </p:tav>
                                        <p:tav tm="100000">
                                          <p:val>
                                            <p:strVal val="#ppt_h"/>
                                          </p:val>
                                        </p:tav>
                                      </p:tavLst>
                                    </p:anim>
                                    <p:anim calcmode="lin" valueType="num">
                                      <p:cBhvr>
                                        <p:cTn id="8" dur="5000" fill="hold"/>
                                        <p:tgtEl>
                                          <p:spTgt spid="8193"/>
                                        </p:tgtEl>
                                        <p:attrNameLst>
                                          <p:attrName>ppt_w</p:attrName>
                                        </p:attrNameLst>
                                      </p:cBhvr>
                                      <p:tavLst>
                                        <p:tav tm="0">
                                          <p:val>
                                            <p:strVal val="#ppt_w+.3"/>
                                          </p:val>
                                        </p:tav>
                                        <p:tav tm="50000">
                                          <p:val>
                                            <p:strVal val="#ppt_w+.3"/>
                                          </p:val>
                                        </p:tav>
                                        <p:tav tm="100000">
                                          <p:val>
                                            <p:strVal val="#ppt_w"/>
                                          </p:val>
                                        </p:tav>
                                      </p:tavLst>
                                    </p:anim>
                                    <p:anim calcmode="lin" valueType="num">
                                      <p:cBhvr>
                                        <p:cTn id="9" dur="5000" fill="hold"/>
                                        <p:tgtEl>
                                          <p:spTgt spid="8193"/>
                                        </p:tgtEl>
                                        <p:attrNameLst>
                                          <p:attrName>ppt_x</p:attrName>
                                        </p:attrNameLst>
                                      </p:cBhvr>
                                      <p:tavLst>
                                        <p:tav tm="0">
                                          <p:val>
                                            <p:strVal val="#ppt_x-.3"/>
                                          </p:val>
                                        </p:tav>
                                        <p:tav tm="50000">
                                          <p:val>
                                            <p:strVal val="#ppt_x"/>
                                          </p:val>
                                        </p:tav>
                                        <p:tav tm="100000">
                                          <p:val>
                                            <p:strVal val="#ppt_x"/>
                                          </p:val>
                                        </p:tav>
                                      </p:tavLst>
                                    </p:anim>
                                    <p:anim calcmode="lin" valueType="num">
                                      <p:cBhvr>
                                        <p:cTn id="10" dur="5000" fill="hold"/>
                                        <p:tgtEl>
                                          <p:spTgt spid="819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3000" fill="hold"/>
                                        <p:tgtEl>
                                          <p:spTgt spid="2"/>
                                        </p:tgtEl>
                                        <p:attrNameLst>
                                          <p:attrName>ppt_x</p:attrName>
                                        </p:attrNameLst>
                                      </p:cBhvr>
                                      <p:tavLst>
                                        <p:tav tm="0">
                                          <p:val>
                                            <p:strVal val="#ppt_x-.2"/>
                                          </p:val>
                                        </p:tav>
                                        <p:tav tm="100000">
                                          <p:val>
                                            <p:strVal val="#ppt_x"/>
                                          </p:val>
                                        </p:tav>
                                      </p:tavLst>
                                    </p:anim>
                                    <p:anim calcmode="lin" valueType="num">
                                      <p:cBhvr>
                                        <p:cTn id="16" dur="3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Personal\My Documents\3983467259_6f6f04130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274638"/>
            <a:ext cx="8229600" cy="5745162"/>
          </a:xfrm>
        </p:spPr>
        <p:txBody>
          <a:bodyPr>
            <a:normAutofit/>
          </a:bodyPr>
          <a:lstStyle/>
          <a:p>
            <a:r>
              <a:rPr lang="en-PH" sz="9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Manganese</a:t>
            </a:r>
            <a:endParaRPr lang="en-US" sz="9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3000"/>
                                        <p:tgtEl>
                                          <p:spTgt spid="2050"/>
                                        </p:tgtEl>
                                      </p:cBhvr>
                                    </p:animEffect>
                                    <p:anim calcmode="lin" valueType="num">
                                      <p:cBhvr>
                                        <p:cTn id="8" dur="3000" fill="hold"/>
                                        <p:tgtEl>
                                          <p:spTgt spid="2050"/>
                                        </p:tgtEl>
                                        <p:attrNameLst>
                                          <p:attrName>style.rotation</p:attrName>
                                        </p:attrNameLst>
                                      </p:cBhvr>
                                      <p:tavLst>
                                        <p:tav tm="0">
                                          <p:val>
                                            <p:fltVal val="720"/>
                                          </p:val>
                                        </p:tav>
                                        <p:tav tm="100000">
                                          <p:val>
                                            <p:fltVal val="0"/>
                                          </p:val>
                                        </p:tav>
                                      </p:tavLst>
                                    </p:anim>
                                    <p:anim calcmode="lin" valueType="num">
                                      <p:cBhvr>
                                        <p:cTn id="9" dur="3000" fill="hold"/>
                                        <p:tgtEl>
                                          <p:spTgt spid="2050"/>
                                        </p:tgtEl>
                                        <p:attrNameLst>
                                          <p:attrName>ppt_h</p:attrName>
                                        </p:attrNameLst>
                                      </p:cBhvr>
                                      <p:tavLst>
                                        <p:tav tm="0">
                                          <p:val>
                                            <p:fltVal val="0"/>
                                          </p:val>
                                        </p:tav>
                                        <p:tav tm="100000">
                                          <p:val>
                                            <p:strVal val="#ppt_h"/>
                                          </p:val>
                                        </p:tav>
                                      </p:tavLst>
                                    </p:anim>
                                    <p:anim calcmode="lin" valueType="num">
                                      <p:cBhvr>
                                        <p:cTn id="10" dur="3000" fill="hold"/>
                                        <p:tgtEl>
                                          <p:spTgt spid="205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30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6" dur="30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7" dur="30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8" dur="3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Personal\My Documents\3133911337_dfb37de280.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sp>
        <p:nvSpPr>
          <p:cNvPr id="5" name="Rounded Rectangle 4"/>
          <p:cNvSpPr/>
          <p:nvPr/>
        </p:nvSpPr>
        <p:spPr>
          <a:xfrm>
            <a:off x="304800" y="533400"/>
            <a:ext cx="8382000" cy="167640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800" b="1" dirty="0" smtClean="0">
                <a:solidFill>
                  <a:schemeClr val="bg1">
                    <a:lumMod val="95000"/>
                  </a:schemeClr>
                </a:solidFill>
                <a:latin typeface="Candara" pitchFamily="34" charset="0"/>
              </a:rPr>
              <a:t>Manganese</a:t>
            </a:r>
            <a:r>
              <a:rPr lang="en-US" sz="2800" dirty="0" smtClean="0">
                <a:solidFill>
                  <a:schemeClr val="bg1">
                    <a:lumMod val="95000"/>
                  </a:schemeClr>
                </a:solidFill>
                <a:latin typeface="Candara" pitchFamily="34" charset="0"/>
              </a:rPr>
              <a:t> is a </a:t>
            </a:r>
            <a:r>
              <a:rPr lang="en-US" sz="2800" dirty="0" smtClean="0">
                <a:solidFill>
                  <a:schemeClr val="bg1">
                    <a:lumMod val="95000"/>
                  </a:schemeClr>
                </a:solidFill>
                <a:latin typeface="Candara" pitchFamily="34" charset="0"/>
              </a:rPr>
              <a:t>chemical element, </a:t>
            </a:r>
            <a:r>
              <a:rPr lang="en-US" sz="2800" dirty="0" smtClean="0">
                <a:solidFill>
                  <a:schemeClr val="bg1">
                    <a:lumMod val="95000"/>
                  </a:schemeClr>
                </a:solidFill>
                <a:latin typeface="Candara" pitchFamily="34" charset="0"/>
              </a:rPr>
              <a:t>designated by the symbol </a:t>
            </a:r>
            <a:r>
              <a:rPr lang="en-US" sz="2800" b="1" dirty="0" smtClean="0">
                <a:solidFill>
                  <a:schemeClr val="accent2">
                    <a:lumMod val="75000"/>
                  </a:schemeClr>
                </a:solidFill>
                <a:latin typeface="Candara" pitchFamily="34" charset="0"/>
              </a:rPr>
              <a:t>Mn </a:t>
            </a:r>
            <a:r>
              <a:rPr lang="en-US" sz="2800" dirty="0" smtClean="0">
                <a:solidFill>
                  <a:schemeClr val="bg1">
                    <a:lumMod val="95000"/>
                  </a:schemeClr>
                </a:solidFill>
                <a:latin typeface="Candara" pitchFamily="34" charset="0"/>
              </a:rPr>
              <a:t> with an atomic number of 25</a:t>
            </a:r>
            <a:r>
              <a:rPr lang="en-US" sz="2800" dirty="0" smtClean="0">
                <a:solidFill>
                  <a:schemeClr val="bg1">
                    <a:lumMod val="95000"/>
                  </a:schemeClr>
                </a:solidFill>
                <a:latin typeface="Candara" pitchFamily="34" charset="0"/>
              </a:rPr>
              <a:t>. </a:t>
            </a:r>
            <a:endParaRPr lang="en-US" sz="2800" dirty="0">
              <a:solidFill>
                <a:schemeClr val="bg1">
                  <a:lumMod val="95000"/>
                </a:schemeClr>
              </a:solidFill>
              <a:latin typeface="Candara" pitchFamily="34" charset="0"/>
            </a:endParaRPr>
          </a:p>
        </p:txBody>
      </p:sp>
      <p:sp>
        <p:nvSpPr>
          <p:cNvPr id="6" name="Rounded Rectangle 5"/>
          <p:cNvSpPr/>
          <p:nvPr/>
        </p:nvSpPr>
        <p:spPr>
          <a:xfrm>
            <a:off x="381000" y="2667000"/>
            <a:ext cx="8305800" cy="17526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2800" dirty="0" smtClean="0"/>
              <a:t>I</a:t>
            </a:r>
            <a:r>
              <a:rPr lang="en-US" sz="2800" dirty="0" smtClean="0"/>
              <a:t>t </a:t>
            </a:r>
            <a:r>
              <a:rPr lang="en-US" sz="2800" dirty="0" smtClean="0"/>
              <a:t>is found as </a:t>
            </a:r>
            <a:r>
              <a:rPr lang="en-US" sz="2800" dirty="0" smtClean="0"/>
              <a:t>a free element </a:t>
            </a:r>
            <a:r>
              <a:rPr lang="en-US" sz="2800" dirty="0" smtClean="0"/>
              <a:t>in nature (often in combination with iron), and in many minerals. </a:t>
            </a:r>
            <a:endParaRPr lang="en-US" sz="2800" dirty="0"/>
          </a:p>
        </p:txBody>
      </p:sp>
      <p:sp>
        <p:nvSpPr>
          <p:cNvPr id="7" name="Rounded Rectangle 6"/>
          <p:cNvSpPr/>
          <p:nvPr/>
        </p:nvSpPr>
        <p:spPr>
          <a:xfrm>
            <a:off x="381000" y="4876800"/>
            <a:ext cx="8229600" cy="16002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sz="2800" dirty="0" smtClean="0"/>
              <a:t>It is a grey white, hard, yet brittle metal which resembles iron.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3000" fill="hold"/>
                                        <p:tgtEl>
                                          <p:spTgt spid="2050"/>
                                        </p:tgtEl>
                                        <p:attrNameLst>
                                          <p:attrName>ppt_x</p:attrName>
                                        </p:attrNameLst>
                                      </p:cBhvr>
                                      <p:tavLst>
                                        <p:tav tm="0">
                                          <p:val>
                                            <p:strVal val="#ppt_x"/>
                                          </p:val>
                                        </p:tav>
                                        <p:tav tm="100000">
                                          <p:val>
                                            <p:strVal val="#ppt_x"/>
                                          </p:val>
                                        </p:tav>
                                      </p:tavLst>
                                    </p:anim>
                                    <p:anim calcmode="lin" valueType="num">
                                      <p:cBhvr additive="base">
                                        <p:cTn id="8" dur="30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7" presetClass="entr" presetSubtype="0" fill="hold" grpId="0" nodeType="clickEffect">
                                  <p:stCondLst>
                                    <p:cond delay="0"/>
                                  </p:stCondLst>
                                  <p:iterate type="lt">
                                    <p:tmPct val="50000"/>
                                  </p:iterate>
                                  <p:childTnLst>
                                    <p:set>
                                      <p:cBhvr>
                                        <p:cTn id="12" dur="1" fill="hold">
                                          <p:stCondLst>
                                            <p:cond delay="0"/>
                                          </p:stCondLst>
                                        </p:cTn>
                                        <p:tgtEl>
                                          <p:spTgt spid="5"/>
                                        </p:tgtEl>
                                        <p:attrNameLst>
                                          <p:attrName>style.visibility</p:attrName>
                                        </p:attrNameLst>
                                      </p:cBhvr>
                                      <p:to>
                                        <p:strVal val="visible"/>
                                      </p:to>
                                    </p:set>
                                    <p:anim calcmode="discrete" valueType="clr">
                                      <p:cBhvr override="childStyle">
                                        <p:cTn id="13"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5"/>
                                        </p:tgtEl>
                                        <p:attrNameLst>
                                          <p:attrName>fillcolor</p:attrName>
                                        </p:attrNameLst>
                                      </p:cBhvr>
                                      <p:tavLst>
                                        <p:tav tm="0">
                                          <p:val>
                                            <p:clrVal>
                                              <a:schemeClr val="accent2"/>
                                            </p:clrVal>
                                          </p:val>
                                        </p:tav>
                                        <p:tav tm="50000">
                                          <p:val>
                                            <p:clrVal>
                                              <a:schemeClr val="hlink"/>
                                            </p:clrVal>
                                          </p:val>
                                        </p:tav>
                                      </p:tavLst>
                                    </p:anim>
                                    <p:set>
                                      <p:cBhvr>
                                        <p:cTn id="15" dur="80"/>
                                        <p:tgtEl>
                                          <p:spTgt spid="5"/>
                                        </p:tgtEl>
                                        <p:attrNameLst>
                                          <p:attrName>fill.type</p:attrName>
                                        </p:attrNameLst>
                                      </p:cBhvr>
                                      <p:to>
                                        <p:strVal val="solid"/>
                                      </p:to>
                                    </p:set>
                                  </p:childTnLst>
                                </p:cTn>
                              </p:par>
                            </p:childTnLst>
                          </p:cTn>
                        </p:par>
                      </p:childTnLst>
                    </p:cTn>
                  </p:par>
                  <p:par>
                    <p:cTn id="16" fill="hold">
                      <p:stCondLst>
                        <p:cond delay="indefinite"/>
                      </p:stCondLst>
                      <p:childTnLst>
                        <p:par>
                          <p:cTn id="17" fill="hold">
                            <p:stCondLst>
                              <p:cond delay="0"/>
                            </p:stCondLst>
                            <p:childTnLst>
                              <p:par>
                                <p:cTn id="18" presetID="27" presetClass="entr" presetSubtype="0" fill="hold" grpId="0" nodeType="clickEffect">
                                  <p:stCondLst>
                                    <p:cond delay="0"/>
                                  </p:stCondLst>
                                  <p:iterate type="lt">
                                    <p:tmPct val="50000"/>
                                  </p:iterate>
                                  <p:childTnLst>
                                    <p:set>
                                      <p:cBhvr>
                                        <p:cTn id="19" dur="1" fill="hold">
                                          <p:stCondLst>
                                            <p:cond delay="0"/>
                                          </p:stCondLst>
                                        </p:cTn>
                                        <p:tgtEl>
                                          <p:spTgt spid="6"/>
                                        </p:tgtEl>
                                        <p:attrNameLst>
                                          <p:attrName>style.visibility</p:attrName>
                                        </p:attrNameLst>
                                      </p:cBhvr>
                                      <p:to>
                                        <p:strVal val="visible"/>
                                      </p:to>
                                    </p:set>
                                    <p:anim calcmode="discrete" valueType="clr">
                                      <p:cBhvr override="childStyle">
                                        <p:cTn id="20"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6"/>
                                        </p:tgtEl>
                                        <p:attrNameLst>
                                          <p:attrName>fillcolor</p:attrName>
                                        </p:attrNameLst>
                                      </p:cBhvr>
                                      <p:tavLst>
                                        <p:tav tm="0">
                                          <p:val>
                                            <p:clrVal>
                                              <a:schemeClr val="accent2"/>
                                            </p:clrVal>
                                          </p:val>
                                        </p:tav>
                                        <p:tav tm="50000">
                                          <p:val>
                                            <p:clrVal>
                                              <a:schemeClr val="hlink"/>
                                            </p:clrVal>
                                          </p:val>
                                        </p:tav>
                                      </p:tavLst>
                                    </p:anim>
                                    <p:set>
                                      <p:cBhvr>
                                        <p:cTn id="22" dur="80"/>
                                        <p:tgtEl>
                                          <p:spTgt spid="6"/>
                                        </p:tgtEl>
                                        <p:attrNameLst>
                                          <p:attrName>fill.type</p:attrName>
                                        </p:attrNameLst>
                                      </p:cBhvr>
                                      <p:to>
                                        <p:strVal val="solid"/>
                                      </p:to>
                                    </p:set>
                                  </p:childTnLst>
                                </p:cTn>
                              </p:par>
                            </p:childTnLst>
                          </p:cTn>
                        </p:par>
                      </p:childTnLst>
                    </p:cTn>
                  </p:par>
                  <p:par>
                    <p:cTn id="23" fill="hold">
                      <p:stCondLst>
                        <p:cond delay="indefinite"/>
                      </p:stCondLst>
                      <p:childTnLst>
                        <p:par>
                          <p:cTn id="24" fill="hold">
                            <p:stCondLst>
                              <p:cond delay="0"/>
                            </p:stCondLst>
                            <p:childTnLst>
                              <p:par>
                                <p:cTn id="25" presetID="27" presetClass="entr" presetSubtype="0" fill="hold" grpId="0" nodeType="clickEffect">
                                  <p:stCondLst>
                                    <p:cond delay="0"/>
                                  </p:stCondLst>
                                  <p:iterate type="lt">
                                    <p:tmPct val="50000"/>
                                  </p:iterate>
                                  <p:childTnLst>
                                    <p:set>
                                      <p:cBhvr>
                                        <p:cTn id="26" dur="1" fill="hold">
                                          <p:stCondLst>
                                            <p:cond delay="0"/>
                                          </p:stCondLst>
                                        </p:cTn>
                                        <p:tgtEl>
                                          <p:spTgt spid="7"/>
                                        </p:tgtEl>
                                        <p:attrNameLst>
                                          <p:attrName>style.visibility</p:attrName>
                                        </p:attrNameLst>
                                      </p:cBhvr>
                                      <p:to>
                                        <p:strVal val="visible"/>
                                      </p:to>
                                    </p:set>
                                    <p:anim calcmode="discrete" valueType="clr">
                                      <p:cBhvr override="childStyle">
                                        <p:cTn id="2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7"/>
                                        </p:tgtEl>
                                        <p:attrNameLst>
                                          <p:attrName>fillcolor</p:attrName>
                                        </p:attrNameLst>
                                      </p:cBhvr>
                                      <p:tavLst>
                                        <p:tav tm="0">
                                          <p:val>
                                            <p:clrVal>
                                              <a:schemeClr val="accent2"/>
                                            </p:clrVal>
                                          </p:val>
                                        </p:tav>
                                        <p:tav tm="50000">
                                          <p:val>
                                            <p:clrVal>
                                              <a:schemeClr val="hlink"/>
                                            </p:clrVal>
                                          </p:val>
                                        </p:tav>
                                      </p:tavLst>
                                    </p:anim>
                                    <p:set>
                                      <p:cBhvr>
                                        <p:cTn id="29" dur="80"/>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C:\Documents and Settings\Personal\My Documents\manganese pics\manganese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Rounded Rectangle 4"/>
          <p:cNvSpPr/>
          <p:nvPr/>
        </p:nvSpPr>
        <p:spPr>
          <a:xfrm>
            <a:off x="4114800" y="4648200"/>
            <a:ext cx="4724400" cy="18288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Manganese is also used as a key element of stainless steel alloys and some aluminum alloys. </a:t>
            </a: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Rounded Rectangle 5"/>
          <p:cNvSpPr/>
          <p:nvPr/>
        </p:nvSpPr>
        <p:spPr>
          <a:xfrm>
            <a:off x="228600" y="228600"/>
            <a:ext cx="3276600" cy="61722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It </a:t>
            </a: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has </a:t>
            </a: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paramagnetic properties, which means that it demonstrates strong magnetic characteristics in the presence of external magnetic field. It, however, is not magnetic by itself. </a:t>
            </a: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Rounded Rectangle 6"/>
          <p:cNvSpPr/>
          <p:nvPr/>
        </p:nvSpPr>
        <p:spPr>
          <a:xfrm>
            <a:off x="3962400" y="228600"/>
            <a:ext cx="4953000" cy="38862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Manganese is used as a key component in the iron and steel manufacturing industries. The processing of iron is the largest consuming sector of manganese and it contributes to about </a:t>
            </a:r>
            <a:r>
              <a:rPr lang="en-US"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about</a:t>
            </a:r>
            <a:r>
              <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85% of its production.</a:t>
            </a:r>
            <a:endPar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fade">
                                      <p:cBhvr>
                                        <p:cTn id="7" dur="1155" decel="100000"/>
                                        <p:tgtEl>
                                          <p:spTgt spid="33796"/>
                                        </p:tgtEl>
                                      </p:cBhvr>
                                    </p:animEffect>
                                    <p:animScale>
                                      <p:cBhvr>
                                        <p:cTn id="8" dur="1155" decel="100000"/>
                                        <p:tgtEl>
                                          <p:spTgt spid="33796"/>
                                        </p:tgtEl>
                                      </p:cBhvr>
                                      <p:from x="10000" y="10000"/>
                                      <p:to x="200000" y="450000"/>
                                    </p:animScale>
                                    <p:animScale>
                                      <p:cBhvr>
                                        <p:cTn id="9" dur="1845" accel="100000" fill="hold">
                                          <p:stCondLst>
                                            <p:cond delay="1155"/>
                                          </p:stCondLst>
                                        </p:cTn>
                                        <p:tgtEl>
                                          <p:spTgt spid="33796"/>
                                        </p:tgtEl>
                                      </p:cBhvr>
                                      <p:from x="200000" y="450000"/>
                                      <p:to x="100000" y="100000"/>
                                    </p:animScale>
                                    <p:set>
                                      <p:cBhvr>
                                        <p:cTn id="10" dur="1155" fill="hold"/>
                                        <p:tgtEl>
                                          <p:spTgt spid="33796"/>
                                        </p:tgtEl>
                                        <p:attrNameLst>
                                          <p:attrName>ppt_x</p:attrName>
                                        </p:attrNameLst>
                                      </p:cBhvr>
                                      <p:to>
                                        <p:strVal val="(0.5)"/>
                                      </p:to>
                                    </p:set>
                                    <p:anim from="(0.5)" to="(#ppt_x)" calcmode="lin" valueType="num">
                                      <p:cBhvr>
                                        <p:cTn id="11" dur="1845" accel="100000" fill="hold">
                                          <p:stCondLst>
                                            <p:cond delay="1155"/>
                                          </p:stCondLst>
                                        </p:cTn>
                                        <p:tgtEl>
                                          <p:spTgt spid="33796"/>
                                        </p:tgtEl>
                                        <p:attrNameLst>
                                          <p:attrName>ppt_x</p:attrName>
                                        </p:attrNameLst>
                                      </p:cBhvr>
                                    </p:anim>
                                    <p:set>
                                      <p:cBhvr>
                                        <p:cTn id="12" dur="1155" fill="hold"/>
                                        <p:tgtEl>
                                          <p:spTgt spid="33796"/>
                                        </p:tgtEl>
                                        <p:attrNameLst>
                                          <p:attrName>ppt_y</p:attrName>
                                        </p:attrNameLst>
                                      </p:cBhvr>
                                      <p:to>
                                        <p:strVal val="(#ppt_y+0.4)"/>
                                      </p:to>
                                    </p:set>
                                    <p:anim from="(#ppt_y+0.4)" to="(#ppt_y)" calcmode="lin" valueType="num">
                                      <p:cBhvr>
                                        <p:cTn id="13" dur="1845" accel="100000" fill="hold">
                                          <p:stCondLst>
                                            <p:cond delay="1155"/>
                                          </p:stCondLst>
                                        </p:cTn>
                                        <p:tgtEl>
                                          <p:spTgt spid="3379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6"/>
                                        </p:tgtEl>
                                        <p:attrNameLst>
                                          <p:attrName>style.visibility</p:attrName>
                                        </p:attrNameLst>
                                      </p:cBhvr>
                                      <p:to>
                                        <p:strVal val="visible"/>
                                      </p:to>
                                    </p:set>
                                    <p:anim calcmode="discrete" valueType="clr">
                                      <p:cBhvr override="childStyle">
                                        <p:cTn id="18"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6"/>
                                        </p:tgtEl>
                                        <p:attrNameLst>
                                          <p:attrName>fillcolor</p:attrName>
                                        </p:attrNameLst>
                                      </p:cBhvr>
                                      <p:tavLst>
                                        <p:tav tm="0">
                                          <p:val>
                                            <p:clrVal>
                                              <a:schemeClr val="accent2"/>
                                            </p:clrVal>
                                          </p:val>
                                        </p:tav>
                                        <p:tav tm="50000">
                                          <p:val>
                                            <p:clrVal>
                                              <a:schemeClr val="hlink"/>
                                            </p:clrVal>
                                          </p:val>
                                        </p:tav>
                                      </p:tavLst>
                                    </p:anim>
                                    <p:set>
                                      <p:cBhvr>
                                        <p:cTn id="20" dur="80"/>
                                        <p:tgtEl>
                                          <p:spTgt spid="6"/>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7"/>
                                        </p:tgtEl>
                                        <p:attrNameLst>
                                          <p:attrName>style.visibility</p:attrName>
                                        </p:attrNameLst>
                                      </p:cBhvr>
                                      <p:to>
                                        <p:strVal val="visible"/>
                                      </p:to>
                                    </p:set>
                                    <p:anim calcmode="discrete" valueType="clr">
                                      <p:cBhvr override="childStyle">
                                        <p:cTn id="25"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7"/>
                                        </p:tgtEl>
                                        <p:attrNameLst>
                                          <p:attrName>fillcolor</p:attrName>
                                        </p:attrNameLst>
                                      </p:cBhvr>
                                      <p:tavLst>
                                        <p:tav tm="0">
                                          <p:val>
                                            <p:clrVal>
                                              <a:schemeClr val="accent2"/>
                                            </p:clrVal>
                                          </p:val>
                                        </p:tav>
                                        <p:tav tm="50000">
                                          <p:val>
                                            <p:clrVal>
                                              <a:schemeClr val="hlink"/>
                                            </p:clrVal>
                                          </p:val>
                                        </p:tav>
                                      </p:tavLst>
                                    </p:anim>
                                    <p:set>
                                      <p:cBhvr>
                                        <p:cTn id="27" dur="80"/>
                                        <p:tgtEl>
                                          <p:spTgt spid="7"/>
                                        </p:tgtEl>
                                        <p:attrNameLst>
                                          <p:attrName>fill.type</p:attrName>
                                        </p:attrNameLst>
                                      </p:cBhvr>
                                      <p:to>
                                        <p:strVal val="solid"/>
                                      </p:to>
                                    </p:se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grpId="0" nodeType="clickEffect">
                                  <p:stCondLst>
                                    <p:cond delay="0"/>
                                  </p:stCondLst>
                                  <p:iterate type="lt">
                                    <p:tmPct val="50000"/>
                                  </p:iterate>
                                  <p:childTnLst>
                                    <p:set>
                                      <p:cBhvr>
                                        <p:cTn id="31" dur="1" fill="hold">
                                          <p:stCondLst>
                                            <p:cond delay="0"/>
                                          </p:stCondLst>
                                        </p:cTn>
                                        <p:tgtEl>
                                          <p:spTgt spid="5"/>
                                        </p:tgtEl>
                                        <p:attrNameLst>
                                          <p:attrName>style.visibility</p:attrName>
                                        </p:attrNameLst>
                                      </p:cBhvr>
                                      <p:to>
                                        <p:strVal val="visible"/>
                                      </p:to>
                                    </p:set>
                                    <p:anim calcmode="discrete" valueType="clr">
                                      <p:cBhvr override="childStyle">
                                        <p:cTn id="3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5"/>
                                        </p:tgtEl>
                                        <p:attrNameLst>
                                          <p:attrName>fillcolor</p:attrName>
                                        </p:attrNameLst>
                                      </p:cBhvr>
                                      <p:tavLst>
                                        <p:tav tm="0">
                                          <p:val>
                                            <p:clrVal>
                                              <a:schemeClr val="accent2"/>
                                            </p:clrVal>
                                          </p:val>
                                        </p:tav>
                                        <p:tav tm="50000">
                                          <p:val>
                                            <p:clrVal>
                                              <a:schemeClr val="hlink"/>
                                            </p:clrVal>
                                          </p:val>
                                        </p:tav>
                                      </p:tavLst>
                                    </p:anim>
                                    <p:set>
                                      <p:cBhvr>
                                        <p:cTn id="34"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11" name="Rounded Rectangle 10"/>
          <p:cNvSpPr/>
          <p:nvPr/>
        </p:nvSpPr>
        <p:spPr>
          <a:xfrm>
            <a:off x="381000" y="609600"/>
            <a:ext cx="8305800" cy="2514600"/>
          </a:xfrm>
          <a:prstGeom prst="roundRect">
            <a:avLst/>
          </a:prstGeom>
          <a:gradFill>
            <a:gsLst>
              <a:gs pos="35000">
                <a:schemeClr val="accent1">
                  <a:tint val="37000"/>
                  <a:satMod val="300000"/>
                </a:schemeClr>
              </a:gs>
              <a:gs pos="100000">
                <a:schemeClr val="accent1">
                  <a:tint val="15000"/>
                  <a:satMod val="35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dirty="0" smtClean="0"/>
          </a:p>
          <a:p>
            <a:pPr algn="ctr"/>
            <a:r>
              <a:rPr lang="en-US" sz="2400" dirty="0" smtClean="0"/>
              <a:t>Manganese </a:t>
            </a:r>
            <a:r>
              <a:rPr lang="en-US" sz="2400" dirty="0" smtClean="0"/>
              <a:t>is a reactive element that easily combines with ions in water and air. In the Earth, manganese is found in a number of minerals of different chemical and physical properties, but is never found as a free metal in nature. The most important mineral is </a:t>
            </a:r>
            <a:r>
              <a:rPr lang="en-US" sz="2400" dirty="0" err="1" smtClean="0"/>
              <a:t>pyrolusite</a:t>
            </a:r>
            <a:r>
              <a:rPr lang="en-US" sz="2400" dirty="0" smtClean="0"/>
              <a:t>, because it is the main ore mineral for manganese. </a:t>
            </a:r>
            <a:r>
              <a:rPr lang="en-US" dirty="0" smtClean="0"/>
              <a:t/>
            </a:r>
            <a:br>
              <a:rPr lang="en-US" dirty="0" smtClean="0"/>
            </a:br>
            <a:endParaRPr lang="en-US" dirty="0"/>
          </a:p>
        </p:txBody>
      </p:sp>
      <p:sp>
        <p:nvSpPr>
          <p:cNvPr id="12" name="Rounded Rectangle 11"/>
          <p:cNvSpPr/>
          <p:nvPr/>
        </p:nvSpPr>
        <p:spPr>
          <a:xfrm>
            <a:off x="381000" y="3505200"/>
            <a:ext cx="8382000" cy="28956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dirty="0" smtClean="0"/>
              <a:t>Trace amounts of manganese are very important to good health. It makes bones strong yet flexible, and it aids the body in absorbing Vitamin B1. It also is an important activator for the body to use enzymes. As little as 0.00002% Mn in the human body is essential. Studies have shown that a lack of manganese leads to infertility in animals.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3000" fill="hold"/>
                                        <p:tgtEl>
                                          <p:spTgt spid="18434"/>
                                        </p:tgtEl>
                                        <p:attrNameLst>
                                          <p:attrName>ppt_x</p:attrName>
                                        </p:attrNameLst>
                                      </p:cBhvr>
                                      <p:tavLst>
                                        <p:tav tm="0">
                                          <p:val>
                                            <p:strVal val="#ppt_x-.2"/>
                                          </p:val>
                                        </p:tav>
                                        <p:tav tm="100000">
                                          <p:val>
                                            <p:strVal val="#ppt_x"/>
                                          </p:val>
                                        </p:tav>
                                      </p:tavLst>
                                    </p:anim>
                                    <p:anim calcmode="lin" valueType="num">
                                      <p:cBhvr>
                                        <p:cTn id="8" dur="3000" fill="hold"/>
                                        <p:tgtEl>
                                          <p:spTgt spid="18434"/>
                                        </p:tgtEl>
                                        <p:attrNameLst>
                                          <p:attrName>ppt_y</p:attrName>
                                        </p:attrNameLst>
                                      </p:cBhvr>
                                      <p:tavLst>
                                        <p:tav tm="0">
                                          <p:val>
                                            <p:strVal val="#ppt_y"/>
                                          </p:val>
                                        </p:tav>
                                        <p:tav tm="100000">
                                          <p:val>
                                            <p:strVal val="#ppt_y"/>
                                          </p:val>
                                        </p:tav>
                                      </p:tavLst>
                                    </p:anim>
                                    <p:animEffect transition="in" filter="wipe(right)" prLst="gradientSize: 0.1">
                                      <p:cBhvr>
                                        <p:cTn id="9" dur="3000"/>
                                        <p:tgtEl>
                                          <p:spTgt spid="18434"/>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1"/>
                                          </p:val>
                                        </p:tav>
                                        <p:tav tm="100000">
                                          <p:val>
                                            <p:strVal val="#ppt_x"/>
                                          </p:val>
                                        </p:tav>
                                      </p:tavLst>
                                    </p:anim>
                                    <p:anim calcmode="lin" valueType="num">
                                      <p:cBhvr>
                                        <p:cTn id="1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1"/>
                                          </p:val>
                                        </p:tav>
                                        <p:tav tm="100000">
                                          <p:val>
                                            <p:strVal val="#ppt_x"/>
                                          </p:val>
                                        </p:tav>
                                      </p:tavLst>
                                    </p:anim>
                                    <p:anim calcmode="lin" valueType="num">
                                      <p:cBhvr>
                                        <p:cTn id="2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Picture 3" descr="C:\Documents and Settings\Personal\My Documents\manganese pics\Mineraly.sk_-_psilomelan.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Rounded Rectangle 3"/>
          <p:cNvSpPr/>
          <p:nvPr/>
        </p:nvSpPr>
        <p:spPr>
          <a:xfrm>
            <a:off x="457200" y="381000"/>
            <a:ext cx="8305800" cy="685800"/>
          </a:xfrm>
          <a:prstGeom prst="round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Sources of Manganese</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Snip Diagonal Corner Rectangle 4"/>
          <p:cNvSpPr/>
          <p:nvPr/>
        </p:nvSpPr>
        <p:spPr>
          <a:xfrm>
            <a:off x="304800" y="1447800"/>
            <a:ext cx="8534400" cy="2819400"/>
          </a:xfrm>
          <a:prstGeom prst="snip2Diag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Over 80% of the known world manganese resources are found in South Africa and Ukraine. Other important manganese deposits are in China, Australia, Brazil, Gabon, India, and Mexico. The United States imports manganese ore because the manganese resources in the U.S. are relatively low in manganese content per ton of ore. Importing these ores is presently more economic than mining them locally. </a:t>
            </a:r>
            <a:endParaRPr lang="en-US" sz="2400" dirty="0"/>
          </a:p>
        </p:txBody>
      </p:sp>
      <p:sp>
        <p:nvSpPr>
          <p:cNvPr id="6" name="Snip Diagonal Corner Rectangle 5"/>
          <p:cNvSpPr/>
          <p:nvPr/>
        </p:nvSpPr>
        <p:spPr>
          <a:xfrm>
            <a:off x="381000" y="4648200"/>
            <a:ext cx="8382000" cy="1981200"/>
          </a:xfrm>
          <a:prstGeom prst="snip2Diag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smtClean="0"/>
          </a:p>
          <a:p>
            <a:pPr algn="ctr"/>
            <a:r>
              <a:rPr lang="en-US" sz="2400" dirty="0" smtClean="0"/>
              <a:t>Most </a:t>
            </a:r>
            <a:r>
              <a:rPr lang="en-US" sz="2400" dirty="0" smtClean="0"/>
              <a:t>manganese ore imported to the United States is used to manufacture intermediate manganese ferroalloy products and electrolytic manganese for use in dry-cell batteries. Only a small amount of the ore is directly used in the steel making process.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3000" fill="hold"/>
                                        <p:tgtEl>
                                          <p:spTgt spid="35843"/>
                                        </p:tgtEl>
                                        <p:attrNameLst>
                                          <p:attrName>ppt_w</p:attrName>
                                        </p:attrNameLst>
                                      </p:cBhvr>
                                      <p:tavLst>
                                        <p:tav tm="0">
                                          <p:val>
                                            <p:strVal val="#ppt_w+.3"/>
                                          </p:val>
                                        </p:tav>
                                        <p:tav tm="100000">
                                          <p:val>
                                            <p:strVal val="#ppt_w"/>
                                          </p:val>
                                        </p:tav>
                                      </p:tavLst>
                                    </p:anim>
                                    <p:anim calcmode="lin" valueType="num">
                                      <p:cBhvr>
                                        <p:cTn id="8" dur="3000" fill="hold"/>
                                        <p:tgtEl>
                                          <p:spTgt spid="35843"/>
                                        </p:tgtEl>
                                        <p:attrNameLst>
                                          <p:attrName>ppt_h</p:attrName>
                                        </p:attrNameLst>
                                      </p:cBhvr>
                                      <p:tavLst>
                                        <p:tav tm="0">
                                          <p:val>
                                            <p:strVal val="#ppt_h"/>
                                          </p:val>
                                        </p:tav>
                                        <p:tav tm="100000">
                                          <p:val>
                                            <p:strVal val="#ppt_h"/>
                                          </p:val>
                                        </p:tav>
                                      </p:tavLst>
                                    </p:anim>
                                    <p:animEffect transition="in" filter="fade">
                                      <p:cBhvr>
                                        <p:cTn id="9" dur="3000"/>
                                        <p:tgtEl>
                                          <p:spTgt spid="35843"/>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1"/>
                                          </p:val>
                                        </p:tav>
                                        <p:tav tm="100000">
                                          <p:val>
                                            <p:strVal val="#ppt_x"/>
                                          </p:val>
                                        </p:tav>
                                      </p:tavLst>
                                    </p:anim>
                                    <p:anim calcmode="lin" valueType="num">
                                      <p:cBhvr>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1"/>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968</TotalTime>
  <Words>1474</Words>
  <Application>Microsoft Office PowerPoint</Application>
  <PresentationFormat>On-screen Show (4:3)</PresentationFormat>
  <Paragraphs>110</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Manganese, Phosphate  and  Coal Mining</vt:lpstr>
      <vt:lpstr>Introduction</vt:lpstr>
      <vt:lpstr>Slide 3</vt:lpstr>
      <vt:lpstr>Slide 4</vt:lpstr>
      <vt:lpstr>Manganese</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Cost  of  Mining</vt:lpstr>
      <vt:lpstr>Environmental and Social Impact</vt:lpstr>
      <vt:lpstr>Conclusion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Manganese, Phosphate and Coal Mining: A Comparative Study</dc:title>
  <dc:creator>Personal</dc:creator>
  <cp:lastModifiedBy>Personal</cp:lastModifiedBy>
  <cp:revision>98</cp:revision>
  <dcterms:created xsi:type="dcterms:W3CDTF">2010-07-04T19:44:45Z</dcterms:created>
  <dcterms:modified xsi:type="dcterms:W3CDTF">2010-07-12T15:37:23Z</dcterms:modified>
</cp:coreProperties>
</file>